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7" r:id="rId2"/>
    <p:sldId id="258" r:id="rId3"/>
    <p:sldId id="259" r:id="rId4"/>
    <p:sldId id="260" r:id="rId5"/>
    <p:sldId id="287" r:id="rId6"/>
    <p:sldId id="261" r:id="rId7"/>
    <p:sldId id="263" r:id="rId8"/>
    <p:sldId id="290" r:id="rId9"/>
    <p:sldId id="289" r:id="rId10"/>
    <p:sldId id="291" r:id="rId11"/>
    <p:sldId id="292" r:id="rId12"/>
    <p:sldId id="271" r:id="rId13"/>
    <p:sldId id="266" r:id="rId14"/>
    <p:sldId id="294" r:id="rId15"/>
    <p:sldId id="293" r:id="rId16"/>
    <p:sldId id="296" r:id="rId17"/>
    <p:sldId id="269" r:id="rId18"/>
    <p:sldId id="267" r:id="rId19"/>
    <p:sldId id="297" r:id="rId20"/>
    <p:sldId id="298" r:id="rId21"/>
    <p:sldId id="285" r:id="rId22"/>
  </p:sldIdLst>
  <p:sldSz cx="9144000" cy="6858000" type="screen4x3"/>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54" autoAdjust="0"/>
    <p:restoredTop sz="84651" autoAdjust="0"/>
  </p:normalViewPr>
  <p:slideViewPr>
    <p:cSldViewPr>
      <p:cViewPr varScale="1">
        <p:scale>
          <a:sx n="98" d="100"/>
          <a:sy n="98" d="100"/>
        </p:scale>
        <p:origin x="173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60" cy="493634"/>
          </a:xfrm>
          <a:prstGeom prst="rect">
            <a:avLst/>
          </a:prstGeom>
        </p:spPr>
        <p:txBody>
          <a:bodyPr vert="horz" lIns="91815" tIns="45907" rIns="91815" bIns="45907" rtlCol="0"/>
          <a:lstStyle>
            <a:lvl1pPr algn="l">
              <a:defRPr sz="1200"/>
            </a:lvl1pPr>
          </a:lstStyle>
          <a:p>
            <a:endParaRPr lang="it-IT"/>
          </a:p>
        </p:txBody>
      </p:sp>
      <p:sp>
        <p:nvSpPr>
          <p:cNvPr id="3" name="Datumsplatzhalter 2"/>
          <p:cNvSpPr>
            <a:spLocks noGrp="1"/>
          </p:cNvSpPr>
          <p:nvPr>
            <p:ph type="dt" sz="quarter" idx="1"/>
          </p:nvPr>
        </p:nvSpPr>
        <p:spPr>
          <a:xfrm>
            <a:off x="3850442" y="0"/>
            <a:ext cx="2945660" cy="493634"/>
          </a:xfrm>
          <a:prstGeom prst="rect">
            <a:avLst/>
          </a:prstGeom>
        </p:spPr>
        <p:txBody>
          <a:bodyPr vert="horz" lIns="91815" tIns="45907" rIns="91815" bIns="45907" rtlCol="0"/>
          <a:lstStyle>
            <a:lvl1pPr algn="r">
              <a:defRPr sz="1200"/>
            </a:lvl1pPr>
          </a:lstStyle>
          <a:p>
            <a:fld id="{5B5DBAC9-8B75-44BA-B583-EF1CD8193A23}" type="datetimeFigureOut">
              <a:rPr lang="it-IT" smtClean="0"/>
              <a:t>07/12/2021</a:t>
            </a:fld>
            <a:endParaRPr lang="it-IT"/>
          </a:p>
        </p:txBody>
      </p:sp>
      <p:sp>
        <p:nvSpPr>
          <p:cNvPr id="4" name="Fußzeilenplatzhalter 3"/>
          <p:cNvSpPr>
            <a:spLocks noGrp="1"/>
          </p:cNvSpPr>
          <p:nvPr>
            <p:ph type="ftr" sz="quarter" idx="2"/>
          </p:nvPr>
        </p:nvSpPr>
        <p:spPr>
          <a:xfrm>
            <a:off x="0" y="9377316"/>
            <a:ext cx="2945660" cy="493634"/>
          </a:xfrm>
          <a:prstGeom prst="rect">
            <a:avLst/>
          </a:prstGeom>
        </p:spPr>
        <p:txBody>
          <a:bodyPr vert="horz" lIns="91815" tIns="45907" rIns="91815" bIns="45907" rtlCol="0" anchor="b"/>
          <a:lstStyle>
            <a:lvl1pPr algn="l">
              <a:defRPr sz="1200"/>
            </a:lvl1pPr>
          </a:lstStyle>
          <a:p>
            <a:endParaRPr lang="it-IT"/>
          </a:p>
        </p:txBody>
      </p:sp>
      <p:sp>
        <p:nvSpPr>
          <p:cNvPr id="5" name="Foliennummernplatzhalter 4"/>
          <p:cNvSpPr>
            <a:spLocks noGrp="1"/>
          </p:cNvSpPr>
          <p:nvPr>
            <p:ph type="sldNum" sz="quarter" idx="3"/>
          </p:nvPr>
        </p:nvSpPr>
        <p:spPr>
          <a:xfrm>
            <a:off x="3850442" y="9377316"/>
            <a:ext cx="2945660" cy="493634"/>
          </a:xfrm>
          <a:prstGeom prst="rect">
            <a:avLst/>
          </a:prstGeom>
        </p:spPr>
        <p:txBody>
          <a:bodyPr vert="horz" lIns="91815" tIns="45907" rIns="91815" bIns="45907" rtlCol="0" anchor="b"/>
          <a:lstStyle>
            <a:lvl1pPr algn="r">
              <a:defRPr sz="1200"/>
            </a:lvl1pPr>
          </a:lstStyle>
          <a:p>
            <a:fld id="{CA3CB47F-F988-45A1-BC20-5BB72721E4AC}" type="slidenum">
              <a:rPr lang="it-IT" smtClean="0"/>
              <a:t>‹Nr.›</a:t>
            </a:fld>
            <a:endParaRPr lang="it-IT"/>
          </a:p>
        </p:txBody>
      </p:sp>
    </p:spTree>
    <p:extLst>
      <p:ext uri="{BB962C8B-B14F-4D97-AF65-F5344CB8AC3E}">
        <p14:creationId xmlns:p14="http://schemas.microsoft.com/office/powerpoint/2010/main" val="2739531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60" cy="493634"/>
          </a:xfrm>
          <a:prstGeom prst="rect">
            <a:avLst/>
          </a:prstGeom>
        </p:spPr>
        <p:txBody>
          <a:bodyPr vert="horz" lIns="91815" tIns="45907" rIns="91815" bIns="45907" rtlCol="0"/>
          <a:lstStyle>
            <a:lvl1pPr algn="l">
              <a:defRPr sz="1200"/>
            </a:lvl1pPr>
          </a:lstStyle>
          <a:p>
            <a:endParaRPr lang="it-IT"/>
          </a:p>
        </p:txBody>
      </p:sp>
      <p:sp>
        <p:nvSpPr>
          <p:cNvPr id="3" name="Datumsplatzhalter 2"/>
          <p:cNvSpPr>
            <a:spLocks noGrp="1"/>
          </p:cNvSpPr>
          <p:nvPr>
            <p:ph type="dt" idx="1"/>
          </p:nvPr>
        </p:nvSpPr>
        <p:spPr>
          <a:xfrm>
            <a:off x="3850442" y="0"/>
            <a:ext cx="2945660" cy="493634"/>
          </a:xfrm>
          <a:prstGeom prst="rect">
            <a:avLst/>
          </a:prstGeom>
        </p:spPr>
        <p:txBody>
          <a:bodyPr vert="horz" lIns="91815" tIns="45907" rIns="91815" bIns="45907" rtlCol="0"/>
          <a:lstStyle>
            <a:lvl1pPr algn="r">
              <a:defRPr sz="1200"/>
            </a:lvl1pPr>
          </a:lstStyle>
          <a:p>
            <a:fld id="{B4FBC11A-2559-47E1-9ADD-203A394E970A}" type="datetimeFigureOut">
              <a:rPr lang="it-IT" smtClean="0"/>
              <a:t>07/12/2021</a:t>
            </a:fld>
            <a:endParaRPr lang="it-IT"/>
          </a:p>
        </p:txBody>
      </p:sp>
      <p:sp>
        <p:nvSpPr>
          <p:cNvPr id="4" name="Folienbildplatzhalt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815" tIns="45907" rIns="91815" bIns="45907" rtlCol="0" anchor="ctr"/>
          <a:lstStyle/>
          <a:p>
            <a:endParaRPr lang="it-IT"/>
          </a:p>
        </p:txBody>
      </p:sp>
      <p:sp>
        <p:nvSpPr>
          <p:cNvPr id="5" name="Notizenplatzhalter 4"/>
          <p:cNvSpPr>
            <a:spLocks noGrp="1"/>
          </p:cNvSpPr>
          <p:nvPr>
            <p:ph type="body" sz="quarter" idx="3"/>
          </p:nvPr>
        </p:nvSpPr>
        <p:spPr>
          <a:xfrm>
            <a:off x="679768" y="4689516"/>
            <a:ext cx="5438140" cy="4442699"/>
          </a:xfrm>
          <a:prstGeom prst="rect">
            <a:avLst/>
          </a:prstGeom>
        </p:spPr>
        <p:txBody>
          <a:bodyPr vert="horz" lIns="91815" tIns="45907" rIns="91815" bIns="45907"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it-IT"/>
          </a:p>
        </p:txBody>
      </p:sp>
      <p:sp>
        <p:nvSpPr>
          <p:cNvPr id="6" name="Fußzeilenplatzhalter 5"/>
          <p:cNvSpPr>
            <a:spLocks noGrp="1"/>
          </p:cNvSpPr>
          <p:nvPr>
            <p:ph type="ftr" sz="quarter" idx="4"/>
          </p:nvPr>
        </p:nvSpPr>
        <p:spPr>
          <a:xfrm>
            <a:off x="0" y="9377316"/>
            <a:ext cx="2945660" cy="493634"/>
          </a:xfrm>
          <a:prstGeom prst="rect">
            <a:avLst/>
          </a:prstGeom>
        </p:spPr>
        <p:txBody>
          <a:bodyPr vert="horz" lIns="91815" tIns="45907" rIns="91815" bIns="45907" rtlCol="0" anchor="b"/>
          <a:lstStyle>
            <a:lvl1pPr algn="l">
              <a:defRPr sz="1200"/>
            </a:lvl1pPr>
          </a:lstStyle>
          <a:p>
            <a:endParaRPr lang="it-IT"/>
          </a:p>
        </p:txBody>
      </p:sp>
      <p:sp>
        <p:nvSpPr>
          <p:cNvPr id="7" name="Foliennummernplatzhalter 6"/>
          <p:cNvSpPr>
            <a:spLocks noGrp="1"/>
          </p:cNvSpPr>
          <p:nvPr>
            <p:ph type="sldNum" sz="quarter" idx="5"/>
          </p:nvPr>
        </p:nvSpPr>
        <p:spPr>
          <a:xfrm>
            <a:off x="3850442" y="9377316"/>
            <a:ext cx="2945660" cy="493634"/>
          </a:xfrm>
          <a:prstGeom prst="rect">
            <a:avLst/>
          </a:prstGeom>
        </p:spPr>
        <p:txBody>
          <a:bodyPr vert="horz" lIns="91815" tIns="45907" rIns="91815" bIns="45907" rtlCol="0" anchor="b"/>
          <a:lstStyle>
            <a:lvl1pPr algn="r">
              <a:defRPr sz="1200"/>
            </a:lvl1pPr>
          </a:lstStyle>
          <a:p>
            <a:fld id="{F2E4152D-921F-4D6B-9088-8C07E226C49A}" type="slidenum">
              <a:rPr lang="it-IT" smtClean="0"/>
              <a:t>‹Nr.›</a:t>
            </a:fld>
            <a:endParaRPr lang="it-IT"/>
          </a:p>
        </p:txBody>
      </p:sp>
    </p:spTree>
    <p:extLst>
      <p:ext uri="{BB962C8B-B14F-4D97-AF65-F5344CB8AC3E}">
        <p14:creationId xmlns:p14="http://schemas.microsoft.com/office/powerpoint/2010/main" val="44815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038A9-089C-4204-9A8E-7D519F2AEA32}" type="slidenum">
              <a:rPr lang="de-DE"/>
              <a:pPr/>
              <a:t>1</a:t>
            </a:fld>
            <a:endParaRPr lang="de-DE"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de-DE" noProof="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3FBF8-9590-4BA7-A729-8D7D256125F1}" type="slidenum">
              <a:rPr lang="de-DE"/>
              <a:pPr/>
              <a:t>10</a:t>
            </a:fld>
            <a:endParaRPr lang="de-DE"/>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de-DE" dirty="0" smtClean="0"/>
              <a:t>Daten und evtl.</a:t>
            </a:r>
            <a:r>
              <a:rPr lang="de-DE" baseline="0" dirty="0" smtClean="0"/>
              <a:t> Bilder der eigenen Feuerwehre einfügen.</a:t>
            </a:r>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3FBF8-9590-4BA7-A729-8D7D256125F1}" type="slidenum">
              <a:rPr lang="de-DE"/>
              <a:pPr/>
              <a:t>11</a:t>
            </a:fld>
            <a:endParaRPr lang="de-DE"/>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de-DE" dirty="0" smtClean="0"/>
              <a:t>Daten und evtl.</a:t>
            </a:r>
            <a:r>
              <a:rPr lang="de-DE" baseline="0" dirty="0" smtClean="0"/>
              <a:t> Bilder der eigenen Feuerwehre einfügen.</a:t>
            </a:r>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10"/>
          </p:nvPr>
        </p:nvSpPr>
        <p:spPr/>
        <p:txBody>
          <a:bodyPr/>
          <a:lstStyle/>
          <a:p>
            <a:fld id="{7FE8E007-6D26-44E7-B963-3A6447A540DB}" type="slidenum">
              <a:rPr lang="de-DE" smtClean="0"/>
              <a:pPr/>
              <a:t>12</a:t>
            </a:fld>
            <a:endParaRPr lang="de-DE"/>
          </a:p>
        </p:txBody>
      </p:sp>
    </p:spTree>
    <p:extLst>
      <p:ext uri="{BB962C8B-B14F-4D97-AF65-F5344CB8AC3E}">
        <p14:creationId xmlns:p14="http://schemas.microsoft.com/office/powerpoint/2010/main" val="64475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964DE-9178-495C-97E5-85CD5A7A465C}" type="slidenum">
              <a:rPr lang="de-DE"/>
              <a:pPr/>
              <a:t>13</a:t>
            </a:fld>
            <a:endParaRPr lang="de-DE"/>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Der Bezirksfeuerwehrverband</a:t>
            </a:r>
            <a:r>
              <a:rPr lang="de-DE" baseline="0" noProof="0" dirty="0" smtClean="0"/>
              <a:t> wird vom Bezirksfeuerwehrpräsident geleitet; ihm zur Seite stehen der Bezirksfeuerwehrinspektor, die Abschnittsinspektoren und anderen Funktionäre (Schriftführer, Kassier, Jugendbetreuer, ...). </a:t>
            </a:r>
          </a:p>
          <a:p>
            <a:endParaRPr lang="de-DE" baseline="0" noProof="0" dirty="0" smtClean="0"/>
          </a:p>
          <a:p>
            <a:r>
              <a:rPr lang="de-DE" baseline="0" noProof="0" dirty="0" smtClean="0"/>
              <a:t>Die Funktionäre der Bezirksverbände werden von den Feuerwehren gewählt. </a:t>
            </a:r>
            <a:endParaRPr lang="de-DE" noProof="0" dirty="0" smtClean="0"/>
          </a:p>
          <a:p>
            <a:endParaRPr lang="de-DE" noProof="0" dirty="0" smtClean="0"/>
          </a:p>
          <a:p>
            <a:r>
              <a:rPr lang="de-DE" noProof="0" dirty="0" smtClean="0"/>
              <a:t>Wichtige Aufgaben der Bezirksverbände</a:t>
            </a:r>
            <a:r>
              <a:rPr lang="de-DE" baseline="0" noProof="0" dirty="0" smtClean="0"/>
              <a:t> sind: (vgl. Folie)</a:t>
            </a:r>
            <a:endParaRPr lang="de-DE" noProof="0" dirty="0" smtClean="0"/>
          </a:p>
        </p:txBody>
      </p:sp>
      <p:sp>
        <p:nvSpPr>
          <p:cNvPr id="4" name="Foliennummernplatzhalter 3"/>
          <p:cNvSpPr>
            <a:spLocks noGrp="1"/>
          </p:cNvSpPr>
          <p:nvPr>
            <p:ph type="sldNum" sz="quarter" idx="10"/>
          </p:nvPr>
        </p:nvSpPr>
        <p:spPr/>
        <p:txBody>
          <a:bodyPr/>
          <a:lstStyle/>
          <a:p>
            <a:fld id="{E674C452-611D-4955-8F37-96C45D1A7C4C}" type="slidenum">
              <a:rPr lang="de-DE" smtClean="0"/>
              <a:t>14</a:t>
            </a:fld>
            <a:endParaRPr lang="de-DE"/>
          </a:p>
        </p:txBody>
      </p:sp>
    </p:spTree>
    <p:extLst>
      <p:ext uri="{BB962C8B-B14F-4D97-AF65-F5344CB8AC3E}">
        <p14:creationId xmlns:p14="http://schemas.microsoft.com/office/powerpoint/2010/main" val="242088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964DE-9178-495C-97E5-85CD5A7A465C}" type="slidenum">
              <a:rPr lang="de-DE"/>
              <a:pPr/>
              <a:t>15</a:t>
            </a:fld>
            <a:endParaRPr lang="de-DE"/>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pPr defTabSz="918149">
              <a:defRPr/>
            </a:pPr>
            <a:r>
              <a:rPr lang="de-DE" dirty="0"/>
              <a:t>Der Landesverband der Freiwilligen Feuerwehren hat seinen Sitz in </a:t>
            </a:r>
            <a:r>
              <a:rPr lang="de-DE" dirty="0" err="1"/>
              <a:t>Vilpian</a:t>
            </a:r>
            <a:r>
              <a:rPr lang="de-DE" dirty="0"/>
              <a:t>.</a:t>
            </a:r>
          </a:p>
          <a:p>
            <a:pPr defTabSz="918149">
              <a:defRPr/>
            </a:pPr>
            <a:endParaRPr lang="de-DE" dirty="0"/>
          </a:p>
          <a:p>
            <a:pPr defTabSz="918149">
              <a:defRPr/>
            </a:pPr>
            <a:r>
              <a:rPr lang="de-DE" dirty="0"/>
              <a:t>Im Landesverband sind alle Freiwilligen Feuerwehren des Landes durch die 9 Bezirksverbände vertreten; der Landesverband vertritt alle Freiwilligen Feuerwehren des Landes nach Außen.</a:t>
            </a:r>
          </a:p>
          <a:p>
            <a:pPr defTabSz="918149">
              <a:defRPr/>
            </a:pPr>
            <a:endParaRPr lang="de-DE" dirty="0"/>
          </a:p>
          <a:p>
            <a:pPr defTabSz="918149">
              <a:defRPr/>
            </a:pPr>
            <a:endParaRPr lang="de-DE" dirty="0"/>
          </a:p>
          <a:p>
            <a:r>
              <a:rPr lang="de-DE" dirty="0"/>
              <a:t>Die Tätigkeit des Landesfeuerwehrverbandes gliedert sich in drei Bereiche:</a:t>
            </a:r>
          </a:p>
          <a:p>
            <a:pPr marL="172153" indent="-172153">
              <a:buFont typeface="Arial" panose="020B0604020202020204" pitchFamily="34" charset="0"/>
              <a:buChar char="•"/>
            </a:pPr>
            <a:r>
              <a:rPr lang="de-DE" dirty="0"/>
              <a:t>Führung der Landesfeuerwehrschule</a:t>
            </a:r>
          </a:p>
          <a:p>
            <a:pPr marL="172153" indent="-172153">
              <a:buFont typeface="Arial" panose="020B0604020202020204" pitchFamily="34" charset="0"/>
              <a:buChar char="•"/>
            </a:pPr>
            <a:r>
              <a:rPr lang="de-DE" dirty="0"/>
              <a:t>die technische Betreuung und Beratung der Freiwilligen Feuerwehren Südtirols  </a:t>
            </a:r>
          </a:p>
          <a:p>
            <a:pPr marL="172153" indent="-172153">
              <a:buFont typeface="Arial" panose="020B0604020202020204" pitchFamily="34" charset="0"/>
              <a:buChar char="•"/>
            </a:pPr>
            <a:r>
              <a:rPr lang="de-DE" dirty="0"/>
              <a:t>die Verwaltung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8688" y="738188"/>
            <a:ext cx="4940300" cy="3705225"/>
          </a:xfrm>
        </p:spPr>
      </p:sp>
      <p:sp>
        <p:nvSpPr>
          <p:cNvPr id="3" name="Notizenplatzhalter 2"/>
          <p:cNvSpPr>
            <a:spLocks noGrp="1"/>
          </p:cNvSpPr>
          <p:nvPr>
            <p:ph type="body" idx="1"/>
          </p:nvPr>
        </p:nvSpPr>
        <p:spPr/>
        <p:txBody>
          <a:bodyPr/>
          <a:lstStyle/>
          <a:p>
            <a:r>
              <a:rPr lang="de-DE" dirty="0"/>
              <a:t>Die schulmäßige Ausbildung der Feuerwehrleute erfolgt an der Landesfeuerwehrschule in </a:t>
            </a:r>
            <a:r>
              <a:rPr lang="de-DE" dirty="0" err="1"/>
              <a:t>Vilpian</a:t>
            </a:r>
            <a:r>
              <a:rPr lang="de-DE" dirty="0"/>
              <a:t>. </a:t>
            </a:r>
          </a:p>
          <a:p>
            <a:r>
              <a:rPr lang="de-DE" dirty="0"/>
              <a:t> </a:t>
            </a:r>
          </a:p>
          <a:p>
            <a:endParaRPr lang="de-DE" b="1" dirty="0"/>
          </a:p>
          <a:p>
            <a:r>
              <a:rPr lang="de-DE" u="sng" dirty="0"/>
              <a:t>Ausbildungskonzept für die Feuerwehren</a:t>
            </a:r>
          </a:p>
          <a:p>
            <a:r>
              <a:rPr lang="de-DE" dirty="0"/>
              <a:t> </a:t>
            </a:r>
          </a:p>
          <a:p>
            <a:r>
              <a:rPr lang="de-DE" dirty="0"/>
              <a:t>Die vielfältigen Aufgaben, welche die Feuerwehren zu bewältigen haben, erfordern eine qualifizierte und umfangreiche Aus- und Fortbildung.</a:t>
            </a:r>
          </a:p>
          <a:p>
            <a:r>
              <a:rPr lang="de-DE" dirty="0"/>
              <a:t> </a:t>
            </a:r>
          </a:p>
          <a:p>
            <a:r>
              <a:rPr lang="de-DE" dirty="0"/>
              <a:t>Das Ausbildungskonzept der Feuerwehrschule sieht folgende Kategorien vor:</a:t>
            </a:r>
          </a:p>
          <a:p>
            <a:pPr marL="172153" indent="-172153">
              <a:buFont typeface="Arial" panose="020B0604020202020204" pitchFamily="34" charset="0"/>
              <a:buChar char="•"/>
            </a:pPr>
            <a:r>
              <a:rPr lang="de-DE" dirty="0"/>
              <a:t>Grundausbildung</a:t>
            </a:r>
          </a:p>
          <a:p>
            <a:pPr marL="172153" indent="-172153">
              <a:buFont typeface="Arial" panose="020B0604020202020204" pitchFamily="34" charset="0"/>
              <a:buChar char="•"/>
            </a:pPr>
            <a:r>
              <a:rPr lang="de-DE" dirty="0"/>
              <a:t>Fachausbildung</a:t>
            </a:r>
          </a:p>
          <a:p>
            <a:pPr marL="172153" indent="-172153">
              <a:buFont typeface="Arial" panose="020B0604020202020204" pitchFamily="34" charset="0"/>
              <a:buChar char="•"/>
            </a:pPr>
            <a:r>
              <a:rPr lang="de-DE" dirty="0"/>
              <a:t>Sonderausbildung</a:t>
            </a:r>
          </a:p>
          <a:p>
            <a:pPr marL="172153" indent="-172153">
              <a:buFont typeface="Arial" panose="020B0604020202020204" pitchFamily="34" charset="0"/>
              <a:buChar char="•"/>
            </a:pPr>
            <a:r>
              <a:rPr lang="de-DE" dirty="0"/>
              <a:t>Führungsausbildung</a:t>
            </a:r>
          </a:p>
          <a:p>
            <a:r>
              <a:rPr lang="de-DE" dirty="0"/>
              <a:t> </a:t>
            </a:r>
          </a:p>
          <a:p>
            <a:r>
              <a:rPr lang="de-DE" dirty="0"/>
              <a:t>Insgesamt werden derzeit rund </a:t>
            </a:r>
            <a:r>
              <a:rPr lang="de-DE" dirty="0" smtClean="0"/>
              <a:t>50 </a:t>
            </a:r>
            <a:r>
              <a:rPr lang="de-DE" dirty="0"/>
              <a:t>verschiedene Lehrgänge für Feuerwehrleute angeboten und damit kann der Ausbildungsbedarf gut abgedeckt werden. Es werden auch Nachschulungen in Form von eintägigen Lehrgängen für Feuerwehrleute, welche die Ausbildungslehrgänge schon vor längerer Zeit besucht haben, abgehalten.</a:t>
            </a:r>
          </a:p>
          <a:p>
            <a:r>
              <a:rPr lang="de-DE" dirty="0"/>
              <a:t>Die Ausbildung wird laufend weiterentwickelt und entspricht dem Stand der Technik und Taktik. In </a:t>
            </a:r>
            <a:r>
              <a:rPr lang="de-DE" dirty="0" err="1"/>
              <a:t>Vilpian</a:t>
            </a:r>
            <a:r>
              <a:rPr lang="de-DE" dirty="0"/>
              <a:t> stehen seit Fertigstellung der neuen Landesfeuerwehrschule die notwendigen Anlagen für eine zeitgemäße und realistische Ausbildung zur Verfügung. </a:t>
            </a:r>
          </a:p>
          <a:p>
            <a:endParaRPr lang="de-DE" dirty="0"/>
          </a:p>
        </p:txBody>
      </p:sp>
      <p:sp>
        <p:nvSpPr>
          <p:cNvPr id="4" name="Foliennummernplatzhalter 3"/>
          <p:cNvSpPr>
            <a:spLocks noGrp="1"/>
          </p:cNvSpPr>
          <p:nvPr>
            <p:ph type="sldNum" sz="quarter" idx="10"/>
          </p:nvPr>
        </p:nvSpPr>
        <p:spPr/>
        <p:txBody>
          <a:bodyPr/>
          <a:lstStyle/>
          <a:p>
            <a:pPr>
              <a:defRPr/>
            </a:pPr>
            <a:fld id="{14A74DAE-0F6C-4232-A20E-56EF4A76B713}" type="slidenum">
              <a:rPr lang="en-GB" smtClean="0"/>
              <a:pPr>
                <a:defRPr/>
              </a:pPr>
              <a:t>16</a:t>
            </a:fld>
            <a:endParaRPr lang="en-GB"/>
          </a:p>
        </p:txBody>
      </p:sp>
    </p:spTree>
    <p:extLst>
      <p:ext uri="{BB962C8B-B14F-4D97-AF65-F5344CB8AC3E}">
        <p14:creationId xmlns:p14="http://schemas.microsoft.com/office/powerpoint/2010/main" val="71947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BCADB-F971-4722-9928-14AF5C4BDBC0}" type="slidenum">
              <a:rPr lang="de-DE"/>
              <a:pPr/>
              <a:t>17</a:t>
            </a:fld>
            <a:endParaRPr lang="de-DE"/>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In </a:t>
            </a:r>
            <a:r>
              <a:rPr lang="de-DE" noProof="0" dirty="0" err="1" smtClean="0"/>
              <a:t>Vilpian</a:t>
            </a:r>
            <a:r>
              <a:rPr lang="de-DE" noProof="0" dirty="0" smtClean="0"/>
              <a:t> gibt es zentrale Fachwerkstätten</a:t>
            </a:r>
            <a:r>
              <a:rPr lang="de-DE" baseline="0" noProof="0" dirty="0" smtClean="0"/>
              <a:t> für Atemschutzgeräte und Sonderausrüstung der Feuerwehren. </a:t>
            </a:r>
            <a:endParaRPr lang="de-DE" noProof="0" dirty="0" smtClean="0"/>
          </a:p>
        </p:txBody>
      </p:sp>
      <p:sp>
        <p:nvSpPr>
          <p:cNvPr id="4" name="Foliennummernplatzhalter 3"/>
          <p:cNvSpPr>
            <a:spLocks noGrp="1"/>
          </p:cNvSpPr>
          <p:nvPr>
            <p:ph type="sldNum" sz="quarter" idx="10"/>
          </p:nvPr>
        </p:nvSpPr>
        <p:spPr/>
        <p:txBody>
          <a:bodyPr/>
          <a:lstStyle/>
          <a:p>
            <a:fld id="{7FE8E007-6D26-44E7-B963-3A6447A540DB}" type="slidenum">
              <a:rPr lang="de-DE" smtClean="0"/>
              <a:pPr/>
              <a:t>18</a:t>
            </a:fld>
            <a:endParaRPr lang="de-DE"/>
          </a:p>
        </p:txBody>
      </p:sp>
    </p:spTree>
    <p:extLst>
      <p:ext uri="{BB962C8B-B14F-4D97-AF65-F5344CB8AC3E}">
        <p14:creationId xmlns:p14="http://schemas.microsoft.com/office/powerpoint/2010/main" val="1961035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Der Landesverband unterstützt</a:t>
            </a:r>
            <a:r>
              <a:rPr lang="de-DE" baseline="0" noProof="0" dirty="0" smtClean="0"/>
              <a:t> die Feuerwehren bei allen Verwaltungsangelegenheiten.</a:t>
            </a:r>
            <a:endParaRPr lang="de-DE" noProof="0" dirty="0"/>
          </a:p>
        </p:txBody>
      </p:sp>
      <p:sp>
        <p:nvSpPr>
          <p:cNvPr id="4" name="Foliennummernplatzhalter 3"/>
          <p:cNvSpPr>
            <a:spLocks noGrp="1"/>
          </p:cNvSpPr>
          <p:nvPr>
            <p:ph type="sldNum" sz="quarter" idx="10"/>
          </p:nvPr>
        </p:nvSpPr>
        <p:spPr/>
        <p:txBody>
          <a:bodyPr/>
          <a:lstStyle/>
          <a:p>
            <a:fld id="{7FE8E007-6D26-44E7-B963-3A6447A540DB}" type="slidenum">
              <a:rPr lang="de-DE" smtClean="0"/>
              <a:pPr/>
              <a:t>19</a:t>
            </a:fld>
            <a:endParaRPr lang="de-DE"/>
          </a:p>
        </p:txBody>
      </p:sp>
    </p:spTree>
    <p:extLst>
      <p:ext uri="{BB962C8B-B14F-4D97-AF65-F5344CB8AC3E}">
        <p14:creationId xmlns:p14="http://schemas.microsoft.com/office/powerpoint/2010/main" val="196103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E52B3-C13E-4E1B-A7BA-5690F8535063}" type="slidenum">
              <a:rPr lang="de-DE"/>
              <a:pPr/>
              <a:t>2</a:t>
            </a:fld>
            <a:endParaRPr lang="de-DE" dirty="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de-DE" dirty="0" smtClean="0"/>
              <a:t>Südtirol</a:t>
            </a:r>
            <a:r>
              <a:rPr lang="de-DE" baseline="0" dirty="0" smtClean="0"/>
              <a:t> ist ein gebirgiges Land; durch die Geländebeschaffenheit sind in Südtirol neben den üblichen Brandgefahren in Haushalt, Landwirtschaft, Handwerks- und Industriebetrieben besonders auch Naturgefahren (Unwetter, Hochwasser, Felssturz, </a:t>
            </a:r>
            <a:r>
              <a:rPr lang="de-DE" baseline="0" dirty="0" err="1" smtClean="0"/>
              <a:t>Murenabgänge</a:t>
            </a:r>
            <a:r>
              <a:rPr lang="de-DE" baseline="0" dirty="0" smtClean="0"/>
              <a:t>, usw.) zu beachten. </a:t>
            </a:r>
          </a:p>
          <a:p>
            <a:endParaRPr lang="de-DE" baseline="0" dirty="0" smtClean="0"/>
          </a:p>
          <a:p>
            <a:r>
              <a:rPr lang="de-DE" baseline="0" dirty="0" smtClean="0"/>
              <a:t>Südtirol ist ein Urlaubsland. In den Zeiten der Hochsaison halten sich doppelt so viele Personen wie Einwohner auf, wodurch das Gefahrenpotential steigt. </a:t>
            </a:r>
          </a:p>
          <a:p>
            <a:endParaRPr lang="de-DE" baseline="0" dirty="0" smtClean="0"/>
          </a:p>
          <a:p>
            <a:r>
              <a:rPr lang="de-DE" baseline="0" dirty="0" smtClean="0"/>
              <a:t>Südtirol ist auch ein Durchzugsland, wodurch sich Gefahren durch den Transport von gefährlichen Stoffen ergeben.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noProof="0" dirty="0" smtClean="0"/>
              <a:t>.</a:t>
            </a:r>
            <a:endParaRPr lang="de-DE" noProof="0" dirty="0"/>
          </a:p>
        </p:txBody>
      </p:sp>
      <p:sp>
        <p:nvSpPr>
          <p:cNvPr id="4" name="Foliennummernplatzhalter 3"/>
          <p:cNvSpPr>
            <a:spLocks noGrp="1"/>
          </p:cNvSpPr>
          <p:nvPr>
            <p:ph type="sldNum" sz="quarter" idx="10"/>
          </p:nvPr>
        </p:nvSpPr>
        <p:spPr/>
        <p:txBody>
          <a:bodyPr/>
          <a:lstStyle/>
          <a:p>
            <a:fld id="{7FE8E007-6D26-44E7-B963-3A6447A540DB}" type="slidenum">
              <a:rPr lang="de-DE" smtClean="0"/>
              <a:pPr/>
              <a:t>20</a:t>
            </a:fld>
            <a:endParaRPr lang="de-DE"/>
          </a:p>
        </p:txBody>
      </p:sp>
    </p:spTree>
    <p:extLst>
      <p:ext uri="{BB962C8B-B14F-4D97-AF65-F5344CB8AC3E}">
        <p14:creationId xmlns:p14="http://schemas.microsoft.com/office/powerpoint/2010/main" val="1961035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B1E6B-8E97-43AD-BF43-09102A242AC8}" type="slidenum">
              <a:rPr lang="de-DE"/>
              <a:pPr/>
              <a:t>21</a:t>
            </a:fld>
            <a:endParaRPr lang="de-DE"/>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45A7C-11B3-4DE9-83D6-41C947B50842}" type="slidenum">
              <a:rPr lang="de-DE"/>
              <a:pPr/>
              <a:t>3</a:t>
            </a:fld>
            <a:endParaRPr lang="de-DE"/>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de-DE" noProof="0" dirty="0" smtClean="0"/>
              <a:t>Die ersten</a:t>
            </a:r>
            <a:r>
              <a:rPr lang="de-DE" baseline="0" noProof="0" dirty="0" smtClean="0"/>
              <a:t> Freiwilligen Feuerwehren in Südtirol wurden um die Mitte des 19. Jahrhunderts gegründet und zwar zuerst in den Städten und größeren Ortschaften.</a:t>
            </a:r>
          </a:p>
          <a:p>
            <a:r>
              <a:rPr lang="de-DE" baseline="0" noProof="0" dirty="0" smtClean="0"/>
              <a:t>Nach und nach entstanden in allen Orten Freiwillige Feuerwehren. </a:t>
            </a:r>
            <a:endParaRPr lang="de-DE" noProof="0" dirty="0" smtClean="0"/>
          </a:p>
          <a:p>
            <a:endParaRPr lang="de-DE" noProof="0" dirty="0" smtClean="0"/>
          </a:p>
          <a:p>
            <a:endParaRPr lang="de-DE" noProof="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EC4C7-E30D-4FE8-BD4D-C8F98CF26B7E}" type="slidenum">
              <a:rPr lang="de-DE"/>
              <a:pPr/>
              <a:t>4</a:t>
            </a:fld>
            <a:endParaRPr lang="de-DE"/>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de-DE" dirty="0" smtClean="0"/>
              <a:t>Heute ist in Südtirol</a:t>
            </a:r>
            <a:r>
              <a:rPr lang="de-DE" baseline="0" dirty="0" smtClean="0"/>
              <a:t> durch die Berufsfeuerwehr Bozen und die Freiwilligen Feuerwehren ein flächendeckender Feuerwehrdienst gewährleistet. </a:t>
            </a:r>
          </a:p>
          <a:p>
            <a:endParaRPr lang="de-DE" baseline="0" dirty="0" smtClean="0"/>
          </a:p>
          <a:p>
            <a:pPr defTabSz="918149">
              <a:defRPr/>
            </a:pPr>
            <a:r>
              <a:rPr lang="de-DE" dirty="0"/>
              <a:t>Flächendeckend heißt, dass in allen bewohnten Gebieten unseres Landes innerhalb von höchstens 5 bis 10 Minuten nach Alarmierung ein Ersteinsatz durch die Feuerwehr erfolgt.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964DE-9178-495C-97E5-85CD5A7A465C}" type="slidenum">
              <a:rPr lang="de-DE"/>
              <a:pPr/>
              <a:t>5</a:t>
            </a:fld>
            <a:endParaRPr lang="de-DE"/>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de-DE" noProof="0" dirty="0" smtClean="0"/>
              <a:t>Der Feuerwehrdienst</a:t>
            </a:r>
            <a:r>
              <a:rPr lang="de-DE" baseline="0" noProof="0" dirty="0" smtClean="0"/>
              <a:t> ist ein Gemeindedienst. </a:t>
            </a:r>
          </a:p>
          <a:p>
            <a:endParaRPr lang="de-DE" baseline="0" noProof="0" dirty="0" smtClean="0"/>
          </a:p>
          <a:p>
            <a:r>
              <a:rPr lang="de-DE" baseline="0" noProof="0" dirty="0" smtClean="0"/>
              <a:t>Die Freiwilligen Feuerwehren unterstehen dem Bürgermeister.</a:t>
            </a:r>
          </a:p>
          <a:p>
            <a:endParaRPr lang="de-DE" baseline="0" noProof="0" dirty="0" smtClean="0"/>
          </a:p>
          <a:p>
            <a:r>
              <a:rPr lang="de-DE" baseline="0" noProof="0" dirty="0" smtClean="0"/>
              <a:t>Die Freiwilligen Feuerwehren haben sich zu 9 Bezirksverbänden und den Landesverband zusammengeschlossen; auf Landesebene unterstehen sie dem zuständigen Landesrat. </a:t>
            </a:r>
          </a:p>
          <a:p>
            <a:endParaRPr lang="de-DE" baseline="0" noProof="0" dirty="0" smtClean="0"/>
          </a:p>
          <a:p>
            <a:r>
              <a:rPr lang="de-DE" baseline="0" noProof="0" dirty="0" smtClean="0"/>
              <a:t>Die Berufsfeuerwehr in Bozen ist eine Landeseinrichtung. </a:t>
            </a:r>
          </a:p>
          <a:p>
            <a:endParaRPr lang="de-DE" baseline="0" noProof="0" dirty="0" smtClean="0"/>
          </a:p>
          <a:p>
            <a:r>
              <a:rPr lang="de-DE" baseline="0" noProof="0" dirty="0" smtClean="0"/>
              <a:t>In besonders gefährlichen Betrieben gibt es eigene Betriebsfeuerwehren, die aus Angestellten der Betriebe bestehen und diesen unterstellt sind. </a:t>
            </a:r>
            <a:endParaRPr lang="de-DE"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Der Feuerwehrdienst in Südtirol ist mit einem eigenen Landesgesetz geregelt.</a:t>
            </a:r>
          </a:p>
          <a:p>
            <a:endParaRPr lang="de-DE" noProof="0" dirty="0" smtClean="0"/>
          </a:p>
          <a:p>
            <a:r>
              <a:rPr lang="de-DE" noProof="0" dirty="0" smtClean="0"/>
              <a:t>Die</a:t>
            </a:r>
            <a:r>
              <a:rPr lang="de-DE" baseline="0" noProof="0" dirty="0" smtClean="0"/>
              <a:t> Feuerwehren erfüllen einen genau definierten gesetzlichen Auftrag und zwar sorgen sie für: (vgl. Folie)</a:t>
            </a:r>
            <a:endParaRPr lang="de-DE" noProof="0" dirty="0" smtClean="0"/>
          </a:p>
          <a:p>
            <a:endParaRPr lang="de-DE" noProof="0" dirty="0" smtClean="0"/>
          </a:p>
          <a:p>
            <a:r>
              <a:rPr lang="de-DE" noProof="0" dirty="0" smtClean="0"/>
              <a:t>Die umfangreiche Aufgaben erfordern eine entsprechende Ausbildung und Ausrüstung</a:t>
            </a:r>
            <a:endParaRPr lang="de-DE" noProof="0" dirty="0"/>
          </a:p>
        </p:txBody>
      </p:sp>
      <p:sp>
        <p:nvSpPr>
          <p:cNvPr id="4" name="Foliennummernplatzhalter 3"/>
          <p:cNvSpPr>
            <a:spLocks noGrp="1"/>
          </p:cNvSpPr>
          <p:nvPr>
            <p:ph type="sldNum" sz="quarter" idx="10"/>
          </p:nvPr>
        </p:nvSpPr>
        <p:spPr/>
        <p:txBody>
          <a:bodyPr/>
          <a:lstStyle/>
          <a:p>
            <a:fld id="{7FE8E007-6D26-44E7-B963-3A6447A540DB}" type="slidenum">
              <a:rPr lang="de-DE" smtClean="0"/>
              <a:pPr/>
              <a:t>6</a:t>
            </a:fld>
            <a:endParaRPr lang="de-DE"/>
          </a:p>
        </p:txBody>
      </p:sp>
    </p:spTree>
    <p:extLst>
      <p:ext uri="{BB962C8B-B14F-4D97-AF65-F5344CB8AC3E}">
        <p14:creationId xmlns:p14="http://schemas.microsoft.com/office/powerpoint/2010/main" val="414282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10"/>
          </p:nvPr>
        </p:nvSpPr>
        <p:spPr/>
        <p:txBody>
          <a:bodyPr/>
          <a:lstStyle/>
          <a:p>
            <a:fld id="{7FE8E007-6D26-44E7-B963-3A6447A540DB}" type="slidenum">
              <a:rPr lang="de-DE" smtClean="0"/>
              <a:pPr/>
              <a:t>7</a:t>
            </a:fld>
            <a:endParaRPr lang="de-DE"/>
          </a:p>
        </p:txBody>
      </p:sp>
    </p:spTree>
    <p:extLst>
      <p:ext uri="{BB962C8B-B14F-4D97-AF65-F5344CB8AC3E}">
        <p14:creationId xmlns:p14="http://schemas.microsoft.com/office/powerpoint/2010/main" val="22114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3FBF8-9590-4BA7-A729-8D7D256125F1}" type="slidenum">
              <a:rPr lang="de-DE"/>
              <a:pPr/>
              <a:t>8</a:t>
            </a:fld>
            <a:endParaRPr lang="de-DE"/>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de-DE" dirty="0" smtClean="0"/>
              <a:t>Die Gemeinde ist für den</a:t>
            </a:r>
            <a:r>
              <a:rPr lang="de-DE" baseline="0" dirty="0" smtClean="0"/>
              <a:t> Feuerwehrdienst verantwortlich.</a:t>
            </a:r>
          </a:p>
          <a:p>
            <a:endParaRPr lang="de-DE" baseline="0" dirty="0" smtClean="0"/>
          </a:p>
          <a:p>
            <a:r>
              <a:rPr lang="de-DE" baseline="0" dirty="0" smtClean="0"/>
              <a:t>Bei größeren Einsätzen werden auch die Nachbarwehren und Bezirksfunktionäre alarmiert, welche die Ortsfeuerwehr unterstützen.</a:t>
            </a:r>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3FBF8-9590-4BA7-A729-8D7D256125F1}" type="slidenum">
              <a:rPr lang="de-DE"/>
              <a:pPr/>
              <a:t>9</a:t>
            </a:fld>
            <a:endParaRPr lang="de-DE"/>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noProof="0" smtClean="0"/>
              <a:t>Titelmasterformat durch Klicken bearbeiten</a:t>
            </a:r>
            <a:endParaRPr lang="de-DE" noProof="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noProof="0" smtClean="0"/>
              <a:t>Formatvorlage des Untertitelmasters durch Klicken bearbeiten</a:t>
            </a:r>
            <a:endParaRPr lang="de-DE" noProof="0"/>
          </a:p>
        </p:txBody>
      </p:sp>
    </p:spTree>
    <p:extLst>
      <p:ext uri="{BB962C8B-B14F-4D97-AF65-F5344CB8AC3E}">
        <p14:creationId xmlns:p14="http://schemas.microsoft.com/office/powerpoint/2010/main" val="31776539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340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26988"/>
            <a:ext cx="2286000" cy="6153151"/>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26988"/>
            <a:ext cx="6705600" cy="6153151"/>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736962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14339" name="Rectangle 3"/>
          <p:cNvSpPr>
            <a:spLocks noGrp="1" noChangeArrowheads="1"/>
          </p:cNvSpPr>
          <p:nvPr>
            <p:ph type="dt" sz="half" idx="2"/>
          </p:nvPr>
        </p:nvSpPr>
        <p:spPr>
          <a:xfrm>
            <a:off x="685800" y="6248400"/>
            <a:ext cx="1905000" cy="457200"/>
          </a:xfrm>
          <a:prstGeom prst="rect">
            <a:avLst/>
          </a:prstGeom>
        </p:spPr>
        <p:txBody>
          <a:bodyPr/>
          <a:lstStyle>
            <a:lvl1pPr>
              <a:defRPr/>
            </a:lvl1pPr>
          </a:lstStyle>
          <a:p>
            <a:endParaRPr lang="it-IT"/>
          </a:p>
        </p:txBody>
      </p:sp>
      <p:sp>
        <p:nvSpPr>
          <p:cNvPr id="14340" name="Rectangle 4"/>
          <p:cNvSpPr>
            <a:spLocks noGrp="1" noChangeArrowheads="1"/>
          </p:cNvSpPr>
          <p:nvPr>
            <p:ph type="ftr" sz="quarter" idx="3"/>
          </p:nvPr>
        </p:nvSpPr>
        <p:spPr>
          <a:xfrm>
            <a:off x="3059832" y="5301208"/>
            <a:ext cx="2895600" cy="457200"/>
          </a:xfrm>
          <a:prstGeom prst="rect">
            <a:avLst/>
          </a:prstGeom>
        </p:spPr>
        <p:txBody>
          <a:bodyPr/>
          <a:lstStyle>
            <a:lvl1pPr>
              <a:defRPr/>
            </a:lvl1pPr>
          </a:lstStyle>
          <a:p>
            <a:endParaRPr lang="it-IT" dirty="0"/>
          </a:p>
        </p:txBody>
      </p:sp>
      <p:sp>
        <p:nvSpPr>
          <p:cNvPr id="14341" name="Rectangle 5"/>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F0A6989B-3C5C-472D-BA8B-C1E002A97FCF}" type="slidenum">
              <a:rPr lang="it-IT"/>
              <a:pPr/>
              <a:t>‹Nr.›</a:t>
            </a:fld>
            <a:endParaRPr lang="it-IT"/>
          </a:p>
        </p:txBody>
      </p:sp>
    </p:spTree>
    <p:extLst>
      <p:ext uri="{BB962C8B-B14F-4D97-AF65-F5344CB8AC3E}">
        <p14:creationId xmlns:p14="http://schemas.microsoft.com/office/powerpoint/2010/main" val="30983761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685800" y="6248400"/>
            <a:ext cx="1905000" cy="457200"/>
          </a:xfrm>
          <a:prstGeom prst="rect">
            <a:avLst/>
          </a:prstGeom>
        </p:spPr>
        <p:txBody>
          <a:bodyPr/>
          <a:lstStyle>
            <a:lvl1pPr>
              <a:defRPr/>
            </a:lvl1pPr>
          </a:lstStyle>
          <a:p>
            <a:endParaRPr lang="it-IT"/>
          </a:p>
        </p:txBody>
      </p:sp>
      <p:sp>
        <p:nvSpPr>
          <p:cNvPr id="4" name="Fußzeilenplatzhalter 3"/>
          <p:cNvSpPr>
            <a:spLocks noGrp="1"/>
          </p:cNvSpPr>
          <p:nvPr>
            <p:ph type="ftr" sz="quarter" idx="11"/>
          </p:nvPr>
        </p:nvSpPr>
        <p:spPr>
          <a:xfrm>
            <a:off x="3124200" y="6248400"/>
            <a:ext cx="2895600" cy="457200"/>
          </a:xfrm>
          <a:prstGeom prst="rect">
            <a:avLst/>
          </a:prstGeom>
        </p:spPr>
        <p:txBody>
          <a:bodyPr/>
          <a:lstStyle>
            <a:lvl1pPr>
              <a:defRPr/>
            </a:lvl1pPr>
          </a:lstStyle>
          <a:p>
            <a:endParaRPr lang="it-IT"/>
          </a:p>
        </p:txBody>
      </p:sp>
    </p:spTree>
    <p:extLst>
      <p:ext uri="{BB962C8B-B14F-4D97-AF65-F5344CB8AC3E}">
        <p14:creationId xmlns:p14="http://schemas.microsoft.com/office/powerpoint/2010/main" val="21333944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Tree>
    <p:extLst>
      <p:ext uri="{BB962C8B-B14F-4D97-AF65-F5344CB8AC3E}">
        <p14:creationId xmlns:p14="http://schemas.microsoft.com/office/powerpoint/2010/main" val="9095128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3471114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107800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noProof="0" smtClean="0"/>
              <a:t>Titelmasterformat durch Klicken bearbeiten</a:t>
            </a:r>
            <a:endParaRPr lang="de-DE" noProof="0"/>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Tree>
    <p:extLst>
      <p:ext uri="{BB962C8B-B14F-4D97-AF65-F5344CB8AC3E}">
        <p14:creationId xmlns:p14="http://schemas.microsoft.com/office/powerpoint/2010/main" val="28778108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5302065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5192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18649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94420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Grp="1" noChangeArrowheads="1"/>
          </p:cNvSpPr>
          <p:nvPr>
            <p:ph type="title"/>
          </p:nvPr>
        </p:nvSpPr>
        <p:spPr bwMode="auto">
          <a:xfrm>
            <a:off x="0" y="-26988"/>
            <a:ext cx="9144000" cy="765176"/>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p>
        </p:txBody>
      </p:sp>
      <p:sp>
        <p:nvSpPr>
          <p:cNvPr id="1034" name="Rectangle 10"/>
          <p:cNvSpPr>
            <a:spLocks noChangeArrowheads="1"/>
          </p:cNvSpPr>
          <p:nvPr userDrawn="1"/>
        </p:nvSpPr>
        <p:spPr bwMode="auto">
          <a:xfrm>
            <a:off x="0" y="6426200"/>
            <a:ext cx="9178925" cy="4318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3200">
              <a:solidFill>
                <a:schemeClr val="bg1"/>
              </a:solidFill>
            </a:endParaRPr>
          </a:p>
        </p:txBody>
      </p:sp>
      <p:sp>
        <p:nvSpPr>
          <p:cNvPr id="1035" name="Rectangle 11"/>
          <p:cNvSpPr>
            <a:spLocks noChangeArrowheads="1"/>
          </p:cNvSpPr>
          <p:nvPr userDrawn="1"/>
        </p:nvSpPr>
        <p:spPr bwMode="auto">
          <a:xfrm>
            <a:off x="74959" y="6482147"/>
            <a:ext cx="1905000" cy="34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1400" noProof="0" dirty="0" smtClean="0">
                <a:solidFill>
                  <a:schemeClr val="bg1"/>
                </a:solidFill>
              </a:rPr>
              <a:t>Dezember </a:t>
            </a:r>
            <a:r>
              <a:rPr lang="en-US" sz="1400" dirty="0" smtClean="0">
                <a:solidFill>
                  <a:schemeClr val="bg1"/>
                </a:solidFill>
              </a:rPr>
              <a:t>2021</a:t>
            </a:r>
          </a:p>
          <a:p>
            <a:endParaRPr lang="en-GB" sz="1400" dirty="0">
              <a:solidFill>
                <a:schemeClr val="bg1"/>
              </a:solidFill>
            </a:endParaRPr>
          </a:p>
        </p:txBody>
      </p:sp>
      <p:sp>
        <p:nvSpPr>
          <p:cNvPr id="1036" name="Rectangle 12"/>
          <p:cNvSpPr>
            <a:spLocks noChangeArrowheads="1"/>
          </p:cNvSpPr>
          <p:nvPr userDrawn="1"/>
        </p:nvSpPr>
        <p:spPr bwMode="auto">
          <a:xfrm>
            <a:off x="2844552" y="6476826"/>
            <a:ext cx="460776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1400" dirty="0" smtClean="0">
                <a:solidFill>
                  <a:schemeClr val="bg1"/>
                </a:solidFill>
              </a:rPr>
              <a:t>Landesverband der Freiwilligen</a:t>
            </a:r>
            <a:r>
              <a:rPr lang="de-DE" sz="1400" baseline="0" dirty="0" smtClean="0">
                <a:solidFill>
                  <a:schemeClr val="bg1"/>
                </a:solidFill>
              </a:rPr>
              <a:t> Feuerwehren Südtirols</a:t>
            </a:r>
            <a:endParaRPr lang="de-DE" sz="1400" dirty="0">
              <a:solidFill>
                <a:schemeClr val="bg1"/>
              </a:solidFill>
            </a:endParaRPr>
          </a:p>
        </p:txBody>
      </p:sp>
      <p:sp>
        <p:nvSpPr>
          <p:cNvPr id="1037" name="Rectangle 13"/>
          <p:cNvSpPr>
            <a:spLocks noChangeArrowheads="1"/>
          </p:cNvSpPr>
          <p:nvPr userDrawn="1"/>
        </p:nvSpPr>
        <p:spPr bwMode="auto">
          <a:xfrm>
            <a:off x="8316913" y="6498208"/>
            <a:ext cx="576262"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55D5B311-D9CA-416A-AE62-A0961D4726E7}" type="slidenum">
              <a:rPr lang="de-DE" sz="1400">
                <a:solidFill>
                  <a:schemeClr val="bg1"/>
                </a:solidFill>
              </a:rPr>
              <a:pPr algn="r"/>
              <a:t>‹Nr.›</a:t>
            </a:fld>
            <a:endParaRPr lang="en-GB" sz="1400" dirty="0">
              <a:solidFill>
                <a:schemeClr val="bg1"/>
              </a:solidFill>
            </a:endParaRPr>
          </a:p>
        </p:txBody>
      </p:sp>
      <p:sp>
        <p:nvSpPr>
          <p:cNvPr id="1041" name="Rectangle 17"/>
          <p:cNvSpPr>
            <a:spLocks noChangeArrowheads="1"/>
          </p:cNvSpPr>
          <p:nvPr userDrawn="1"/>
        </p:nvSpPr>
        <p:spPr bwMode="auto">
          <a:xfrm>
            <a:off x="2598100" y="6476826"/>
            <a:ext cx="3177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a:t>
            </a:r>
            <a:endParaRPr lang="de-DE" sz="1400" b="1" dirty="0">
              <a:solidFill>
                <a:schemeClr val="bg1"/>
              </a:solidFill>
            </a:endParaRPr>
          </a:p>
        </p:txBody>
      </p:sp>
    </p:spTree>
    <p:extLst>
      <p:ext uri="{BB962C8B-B14F-4D97-AF65-F5344CB8AC3E}">
        <p14:creationId xmlns:p14="http://schemas.microsoft.com/office/powerpoint/2010/main" val="3801164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34">
                                            <p:txEl>
                                              <p:charRg st="4294967295" end="4294967295"/>
                                            </p:txEl>
                                          </p:spTgt>
                                        </p:tgtEl>
                                        <p:attrNameLst>
                                          <p:attrName>style.visibility</p:attrName>
                                        </p:attrNameLst>
                                      </p:cBhvr>
                                      <p:to>
                                        <p:strVal val="visible"/>
                                      </p:to>
                                    </p:set>
                                    <p:anim calcmode="lin" valueType="num">
                                      <p:cBhvr additive="base">
                                        <p:cTn id="7" dur="500" fill="hold"/>
                                        <p:tgtEl>
                                          <p:spTgt spid="1034">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utoUpdateAnimBg="0"/>
      <p:bldP spid="1034" grpId="1" autoUpdateAnimBg="0"/>
      <p:bldP spid="1034" grpId="2" autoUpdateAnimBg="0"/>
      <p:bldP spid="1034" grpId="3" autoUpdateAnimBg="0"/>
      <p:bldP spid="1034" grpId="4" autoUpdateAnimBg="0"/>
      <p:bldP spid="1034" grpId="5" autoUpdateAnimBg="0"/>
      <p:bldP spid="1034" grpId="6" autoUpdateAnimBg="0"/>
    </p:bldLst>
  </p:timing>
  <p:txStyles>
    <p:titleStyle>
      <a:lvl1pPr algn="ctr" rtl="0" fontAlgn="base">
        <a:spcBef>
          <a:spcPct val="0"/>
        </a:spcBef>
        <a:spcAft>
          <a:spcPct val="0"/>
        </a:spcAft>
        <a:defRPr sz="3200">
          <a:solidFill>
            <a:schemeClr val="bg1"/>
          </a:solidFill>
          <a:latin typeface="+mj-lt"/>
          <a:ea typeface="+mj-ea"/>
          <a:cs typeface="+mj-cs"/>
        </a:defRPr>
      </a:lvl1pPr>
      <a:lvl2pPr algn="l" rtl="0" fontAlgn="base">
        <a:spcBef>
          <a:spcPct val="0"/>
        </a:spcBef>
        <a:spcAft>
          <a:spcPct val="0"/>
        </a:spcAft>
        <a:defRPr sz="3200">
          <a:solidFill>
            <a:schemeClr val="bg1"/>
          </a:solidFill>
          <a:latin typeface="Arial" charset="0"/>
        </a:defRPr>
      </a:lvl2pPr>
      <a:lvl3pPr algn="l" rtl="0" fontAlgn="base">
        <a:spcBef>
          <a:spcPct val="0"/>
        </a:spcBef>
        <a:spcAft>
          <a:spcPct val="0"/>
        </a:spcAft>
        <a:defRPr sz="3200">
          <a:solidFill>
            <a:schemeClr val="bg1"/>
          </a:solidFill>
          <a:latin typeface="Arial" charset="0"/>
        </a:defRPr>
      </a:lvl3pPr>
      <a:lvl4pPr algn="l" rtl="0" fontAlgn="base">
        <a:spcBef>
          <a:spcPct val="0"/>
        </a:spcBef>
        <a:spcAft>
          <a:spcPct val="0"/>
        </a:spcAft>
        <a:defRPr sz="3200">
          <a:solidFill>
            <a:schemeClr val="bg1"/>
          </a:solidFill>
          <a:latin typeface="Arial" charset="0"/>
        </a:defRPr>
      </a:lvl4pPr>
      <a:lvl5pPr algn="l" rtl="0" fontAlgn="base">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10.jp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6"/>
          <a:stretch/>
        </p:blipFill>
        <p:spPr bwMode="auto">
          <a:xfrm>
            <a:off x="0" y="674974"/>
            <a:ext cx="9151976" cy="57564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0" y="-27384"/>
            <a:ext cx="9151976" cy="1296144"/>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3200" b="1">
                <a:solidFill>
                  <a:schemeClr val="bg1"/>
                </a:solidFill>
                <a:latin typeface="+mj-lt"/>
                <a:ea typeface="+mj-ea"/>
                <a:cs typeface="+mj-cs"/>
              </a:defRPr>
            </a:lvl1pPr>
            <a:lvl2pPr fontAlgn="base">
              <a:spcBef>
                <a:spcPct val="0"/>
              </a:spcBef>
              <a:spcAft>
                <a:spcPct val="0"/>
              </a:spcAft>
              <a:defRPr sz="3200">
                <a:solidFill>
                  <a:schemeClr val="bg1"/>
                </a:solidFill>
                <a:latin typeface="Arial" charset="0"/>
              </a:defRPr>
            </a:lvl2pPr>
            <a:lvl3pPr fontAlgn="base">
              <a:spcBef>
                <a:spcPct val="0"/>
              </a:spcBef>
              <a:spcAft>
                <a:spcPct val="0"/>
              </a:spcAft>
              <a:defRPr sz="3200">
                <a:solidFill>
                  <a:schemeClr val="bg1"/>
                </a:solidFill>
                <a:latin typeface="Arial" charset="0"/>
              </a:defRPr>
            </a:lvl3pPr>
            <a:lvl4pPr fontAlgn="base">
              <a:spcBef>
                <a:spcPct val="0"/>
              </a:spcBef>
              <a:spcAft>
                <a:spcPct val="0"/>
              </a:spcAft>
              <a:defRPr sz="3200">
                <a:solidFill>
                  <a:schemeClr val="bg1"/>
                </a:solidFill>
                <a:latin typeface="Arial" charset="0"/>
              </a:defRPr>
            </a:lvl4pPr>
            <a:lvl5pPr fontAlgn="base">
              <a:spcBef>
                <a:spcPct val="0"/>
              </a:spcBef>
              <a:spcAft>
                <a:spcPct val="0"/>
              </a:spcAft>
              <a:defRPr sz="3200">
                <a:solidFill>
                  <a:schemeClr val="bg1"/>
                </a:solidFill>
                <a:latin typeface="Arial" charset="0"/>
              </a:defRPr>
            </a:lvl5pPr>
            <a:lvl6pPr marL="457200" fontAlgn="base">
              <a:spcBef>
                <a:spcPct val="0"/>
              </a:spcBef>
              <a:spcAft>
                <a:spcPct val="0"/>
              </a:spcAft>
              <a:defRPr sz="3200">
                <a:solidFill>
                  <a:schemeClr val="bg1"/>
                </a:solidFill>
                <a:latin typeface="Arial" charset="0"/>
              </a:defRPr>
            </a:lvl6pPr>
            <a:lvl7pPr marL="914400" fontAlgn="base">
              <a:spcBef>
                <a:spcPct val="0"/>
              </a:spcBef>
              <a:spcAft>
                <a:spcPct val="0"/>
              </a:spcAft>
              <a:defRPr sz="3200">
                <a:solidFill>
                  <a:schemeClr val="bg1"/>
                </a:solidFill>
                <a:latin typeface="Arial" charset="0"/>
              </a:defRPr>
            </a:lvl7pPr>
            <a:lvl8pPr marL="1371600" fontAlgn="base">
              <a:spcBef>
                <a:spcPct val="0"/>
              </a:spcBef>
              <a:spcAft>
                <a:spcPct val="0"/>
              </a:spcAft>
              <a:defRPr sz="3200">
                <a:solidFill>
                  <a:schemeClr val="bg1"/>
                </a:solidFill>
                <a:latin typeface="Arial" charset="0"/>
              </a:defRPr>
            </a:lvl8pPr>
            <a:lvl9pPr marL="1828800" fontAlgn="base">
              <a:spcBef>
                <a:spcPct val="0"/>
              </a:spcBef>
              <a:spcAft>
                <a:spcPct val="0"/>
              </a:spcAft>
              <a:defRPr sz="3200">
                <a:solidFill>
                  <a:schemeClr val="bg1"/>
                </a:solidFill>
                <a:latin typeface="Arial" charset="0"/>
              </a:defRPr>
            </a:lvl9pPr>
          </a:lstStyle>
          <a:p>
            <a:r>
              <a:rPr lang="de-DE" dirty="0"/>
              <a:t>Der Feuerwehrdienst in </a:t>
            </a:r>
            <a:r>
              <a:rPr lang="de-DE" dirty="0" smtClean="0"/>
              <a:t>Südtirol</a:t>
            </a:r>
            <a:r>
              <a:rPr lang="de-DE" sz="1000" dirty="0" smtClean="0"/>
              <a:t/>
            </a:r>
            <a:br>
              <a:rPr lang="de-DE" sz="1000" dirty="0" smtClean="0"/>
            </a:br>
            <a:r>
              <a:rPr lang="de-DE" sz="3000" dirty="0" smtClean="0"/>
              <a:t>Die </a:t>
            </a:r>
            <a:r>
              <a:rPr lang="de-DE" sz="3000" dirty="0"/>
              <a:t>Freiwilligen Feuerwehren und ihre Verbände</a:t>
            </a:r>
          </a:p>
        </p:txBody>
      </p:sp>
    </p:spTree>
    <p:extLst>
      <p:ext uri="{BB962C8B-B14F-4D97-AF65-F5344CB8AC3E}">
        <p14:creationId xmlns:p14="http://schemas.microsoft.com/office/powerpoint/2010/main" val="167689346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0" y="-27384"/>
            <a:ext cx="9144000" cy="533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Vorstellung FF ...</a:t>
            </a:r>
            <a:endParaRPr lang="de-DE" b="1" kern="1200" dirty="0"/>
          </a:p>
        </p:txBody>
      </p:sp>
      <p:sp>
        <p:nvSpPr>
          <p:cNvPr id="3" name="Textfeld 2"/>
          <p:cNvSpPr txBox="1"/>
          <p:nvPr/>
        </p:nvSpPr>
        <p:spPr>
          <a:xfrm>
            <a:off x="323528" y="764704"/>
            <a:ext cx="3456384" cy="400110"/>
          </a:xfrm>
          <a:prstGeom prst="rect">
            <a:avLst/>
          </a:prstGeom>
          <a:noFill/>
        </p:spPr>
        <p:txBody>
          <a:bodyPr wrap="square" rtlCol="0">
            <a:spAutoFit/>
          </a:bodyPr>
          <a:lstStyle/>
          <a:p>
            <a:r>
              <a:rPr lang="de-DE" sz="2000" b="1" dirty="0" smtClean="0"/>
              <a:t>Gründungsjahr:</a:t>
            </a:r>
            <a:endParaRPr lang="de-DE" sz="2000" b="1" dirty="0"/>
          </a:p>
        </p:txBody>
      </p:sp>
      <p:sp>
        <p:nvSpPr>
          <p:cNvPr id="7" name="Textfeld 6"/>
          <p:cNvSpPr txBox="1"/>
          <p:nvPr/>
        </p:nvSpPr>
        <p:spPr>
          <a:xfrm>
            <a:off x="323528" y="1403484"/>
            <a:ext cx="3888432" cy="400110"/>
          </a:xfrm>
          <a:prstGeom prst="rect">
            <a:avLst/>
          </a:prstGeom>
          <a:noFill/>
        </p:spPr>
        <p:txBody>
          <a:bodyPr wrap="square" rtlCol="0">
            <a:spAutoFit/>
          </a:bodyPr>
          <a:lstStyle/>
          <a:p>
            <a:r>
              <a:rPr lang="de-DE" sz="2000" b="1" dirty="0" smtClean="0"/>
              <a:t>Aktueller Mitgliederstand:</a:t>
            </a:r>
            <a:endParaRPr lang="de-DE" sz="2000" b="1" dirty="0"/>
          </a:p>
        </p:txBody>
      </p:sp>
      <p:sp>
        <p:nvSpPr>
          <p:cNvPr id="8" name="Textfeld 7"/>
          <p:cNvSpPr txBox="1"/>
          <p:nvPr/>
        </p:nvSpPr>
        <p:spPr>
          <a:xfrm>
            <a:off x="4414555" y="1403484"/>
            <a:ext cx="4464496" cy="1631216"/>
          </a:xfrm>
          <a:prstGeom prst="rect">
            <a:avLst/>
          </a:prstGeom>
          <a:noFill/>
        </p:spPr>
        <p:txBody>
          <a:bodyPr wrap="square" rtlCol="0">
            <a:spAutoFit/>
          </a:bodyPr>
          <a:lstStyle/>
          <a:p>
            <a:r>
              <a:rPr lang="de-DE" sz="2000" dirty="0" smtClean="0"/>
              <a:t>.. Aktive Mitglieder</a:t>
            </a:r>
          </a:p>
          <a:p>
            <a:r>
              <a:rPr lang="de-DE" sz="2000" dirty="0" smtClean="0"/>
              <a:t>.. Mitglieder außer Dienst</a:t>
            </a:r>
          </a:p>
          <a:p>
            <a:r>
              <a:rPr lang="de-DE" sz="2000" dirty="0" smtClean="0"/>
              <a:t>.. Unterstützende Mitglieder</a:t>
            </a:r>
          </a:p>
          <a:p>
            <a:r>
              <a:rPr lang="de-DE" sz="2000" dirty="0" smtClean="0"/>
              <a:t>.. Mitglieder der Jugendgruppe</a:t>
            </a:r>
          </a:p>
          <a:p>
            <a:r>
              <a:rPr lang="de-DE" sz="2000" dirty="0" smtClean="0"/>
              <a:t>.. Ehrenmitglieder</a:t>
            </a:r>
            <a:endParaRPr lang="de-DE" sz="2000" dirty="0"/>
          </a:p>
        </p:txBody>
      </p:sp>
      <p:sp>
        <p:nvSpPr>
          <p:cNvPr id="9" name="Textfeld 8"/>
          <p:cNvSpPr txBox="1"/>
          <p:nvPr/>
        </p:nvSpPr>
        <p:spPr>
          <a:xfrm>
            <a:off x="323528" y="3068960"/>
            <a:ext cx="3024336" cy="400110"/>
          </a:xfrm>
          <a:prstGeom prst="rect">
            <a:avLst/>
          </a:prstGeom>
          <a:noFill/>
        </p:spPr>
        <p:txBody>
          <a:bodyPr wrap="square" rtlCol="0">
            <a:spAutoFit/>
          </a:bodyPr>
          <a:lstStyle/>
          <a:p>
            <a:r>
              <a:rPr lang="de-DE" sz="2000" b="1" dirty="0" smtClean="0"/>
              <a:t>Aktueller Fuhrpark:</a:t>
            </a:r>
            <a:endParaRPr lang="de-DE" sz="2000" b="1" dirty="0"/>
          </a:p>
        </p:txBody>
      </p:sp>
      <p:sp>
        <p:nvSpPr>
          <p:cNvPr id="10" name="Textfeld 9"/>
          <p:cNvSpPr txBox="1"/>
          <p:nvPr/>
        </p:nvSpPr>
        <p:spPr>
          <a:xfrm>
            <a:off x="4414555" y="3068960"/>
            <a:ext cx="4464496" cy="1323439"/>
          </a:xfrm>
          <a:prstGeom prst="rect">
            <a:avLst/>
          </a:prstGeom>
          <a:noFill/>
        </p:spPr>
        <p:txBody>
          <a:bodyPr wrap="square" rtlCol="0">
            <a:spAutoFit/>
          </a:bodyPr>
          <a:lstStyle/>
          <a:p>
            <a:r>
              <a:rPr lang="de-DE" sz="2000" dirty="0" smtClean="0"/>
              <a:t>..</a:t>
            </a:r>
          </a:p>
          <a:p>
            <a:r>
              <a:rPr lang="de-DE" sz="2000" dirty="0" smtClean="0"/>
              <a:t>..</a:t>
            </a:r>
          </a:p>
          <a:p>
            <a:r>
              <a:rPr lang="de-DE" sz="2000" dirty="0" smtClean="0"/>
              <a:t>..</a:t>
            </a:r>
          </a:p>
          <a:p>
            <a:r>
              <a:rPr lang="de-DE" sz="2000" dirty="0" smtClean="0"/>
              <a:t>..</a:t>
            </a:r>
            <a:endParaRPr lang="de-DE" sz="2000" dirty="0"/>
          </a:p>
        </p:txBody>
      </p:sp>
      <p:sp>
        <p:nvSpPr>
          <p:cNvPr id="11" name="Textfeld 10"/>
          <p:cNvSpPr txBox="1"/>
          <p:nvPr/>
        </p:nvSpPr>
        <p:spPr>
          <a:xfrm>
            <a:off x="323528" y="4427820"/>
            <a:ext cx="4104456" cy="707886"/>
          </a:xfrm>
          <a:prstGeom prst="rect">
            <a:avLst/>
          </a:prstGeom>
          <a:noFill/>
        </p:spPr>
        <p:txBody>
          <a:bodyPr wrap="square" rtlCol="0">
            <a:spAutoFit/>
          </a:bodyPr>
          <a:lstStyle/>
          <a:p>
            <a:r>
              <a:rPr lang="de-DE" sz="2000" b="1" dirty="0" smtClean="0"/>
              <a:t>Einsätze/Übungen des Vorjahres:</a:t>
            </a:r>
            <a:endParaRPr lang="de-DE" sz="2000" b="1" dirty="0"/>
          </a:p>
        </p:txBody>
      </p:sp>
      <p:sp>
        <p:nvSpPr>
          <p:cNvPr id="12" name="Textfeld 11"/>
          <p:cNvSpPr txBox="1"/>
          <p:nvPr/>
        </p:nvSpPr>
        <p:spPr>
          <a:xfrm>
            <a:off x="4427984" y="764704"/>
            <a:ext cx="4464496" cy="400110"/>
          </a:xfrm>
          <a:prstGeom prst="rect">
            <a:avLst/>
          </a:prstGeom>
          <a:noFill/>
        </p:spPr>
        <p:txBody>
          <a:bodyPr wrap="square" rtlCol="0">
            <a:spAutoFit/>
          </a:bodyPr>
          <a:lstStyle/>
          <a:p>
            <a:r>
              <a:rPr lang="de-DE" sz="2000" dirty="0" smtClean="0"/>
              <a:t>.</a:t>
            </a:r>
          </a:p>
        </p:txBody>
      </p:sp>
      <p:sp>
        <p:nvSpPr>
          <p:cNvPr id="13" name="Textfeld 12"/>
          <p:cNvSpPr txBox="1"/>
          <p:nvPr/>
        </p:nvSpPr>
        <p:spPr>
          <a:xfrm>
            <a:off x="4414555" y="4437112"/>
            <a:ext cx="4464496" cy="1938992"/>
          </a:xfrm>
          <a:prstGeom prst="rect">
            <a:avLst/>
          </a:prstGeom>
          <a:noFill/>
        </p:spPr>
        <p:txBody>
          <a:bodyPr wrap="square" rtlCol="0">
            <a:spAutoFit/>
          </a:bodyPr>
          <a:lstStyle/>
          <a:p>
            <a:r>
              <a:rPr lang="de-DE" sz="2000" dirty="0" smtClean="0"/>
              <a:t>.. Technische Einsätze</a:t>
            </a:r>
          </a:p>
          <a:p>
            <a:r>
              <a:rPr lang="de-DE" sz="2000" dirty="0" smtClean="0"/>
              <a:t>.. Brandeinsätze</a:t>
            </a:r>
          </a:p>
          <a:p>
            <a:r>
              <a:rPr lang="de-DE" sz="2000" dirty="0" smtClean="0"/>
              <a:t>.. Fehlalarme</a:t>
            </a:r>
          </a:p>
          <a:p>
            <a:r>
              <a:rPr lang="de-DE" sz="2000" dirty="0" smtClean="0"/>
              <a:t>.. Brandsicherheitswachen</a:t>
            </a:r>
          </a:p>
          <a:p>
            <a:r>
              <a:rPr lang="de-DE" sz="2000" dirty="0" smtClean="0"/>
              <a:t>.. Übungen</a:t>
            </a:r>
            <a:br>
              <a:rPr lang="de-DE" sz="2000" dirty="0" smtClean="0"/>
            </a:br>
            <a:r>
              <a:rPr lang="de-DE" sz="2000" dirty="0" smtClean="0"/>
              <a:t>.. Schulungen/Lehrgänge</a:t>
            </a:r>
            <a:endParaRPr lang="de-DE" sz="2000" dirty="0"/>
          </a:p>
        </p:txBody>
      </p:sp>
    </p:spTree>
    <p:extLst>
      <p:ext uri="{BB962C8B-B14F-4D97-AF65-F5344CB8AC3E}">
        <p14:creationId xmlns:p14="http://schemas.microsoft.com/office/powerpoint/2010/main" val="31793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0" y="-27384"/>
            <a:ext cx="9144000" cy="533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Vorstellung FF ...</a:t>
            </a:r>
            <a:endParaRPr lang="de-DE" b="1" kern="1200" dirty="0"/>
          </a:p>
        </p:txBody>
      </p:sp>
      <p:sp>
        <p:nvSpPr>
          <p:cNvPr id="3" name="Textfeld 2"/>
          <p:cNvSpPr txBox="1"/>
          <p:nvPr/>
        </p:nvSpPr>
        <p:spPr>
          <a:xfrm>
            <a:off x="323528" y="908720"/>
            <a:ext cx="3456384" cy="400110"/>
          </a:xfrm>
          <a:prstGeom prst="rect">
            <a:avLst/>
          </a:prstGeom>
          <a:noFill/>
        </p:spPr>
        <p:txBody>
          <a:bodyPr wrap="square" rtlCol="0">
            <a:spAutoFit/>
          </a:bodyPr>
          <a:lstStyle/>
          <a:p>
            <a:r>
              <a:rPr lang="de-DE" sz="2000" b="1" dirty="0" smtClean="0"/>
              <a:t>Kommandant:</a:t>
            </a:r>
            <a:endParaRPr lang="de-DE" sz="2000" b="1" dirty="0"/>
          </a:p>
        </p:txBody>
      </p:sp>
      <p:sp>
        <p:nvSpPr>
          <p:cNvPr id="7" name="Textfeld 6"/>
          <p:cNvSpPr txBox="1"/>
          <p:nvPr/>
        </p:nvSpPr>
        <p:spPr>
          <a:xfrm>
            <a:off x="323528" y="2505670"/>
            <a:ext cx="3024336" cy="400110"/>
          </a:xfrm>
          <a:prstGeom prst="rect">
            <a:avLst/>
          </a:prstGeom>
          <a:noFill/>
        </p:spPr>
        <p:txBody>
          <a:bodyPr wrap="square" rtlCol="0">
            <a:spAutoFit/>
          </a:bodyPr>
          <a:lstStyle/>
          <a:p>
            <a:r>
              <a:rPr lang="de-DE" sz="2000" b="1" dirty="0" smtClean="0"/>
              <a:t>Ausschussmitglieder:</a:t>
            </a:r>
            <a:endParaRPr lang="de-DE" sz="2000" b="1" dirty="0"/>
          </a:p>
        </p:txBody>
      </p:sp>
      <p:sp>
        <p:nvSpPr>
          <p:cNvPr id="8" name="Textfeld 7"/>
          <p:cNvSpPr txBox="1"/>
          <p:nvPr/>
        </p:nvSpPr>
        <p:spPr>
          <a:xfrm>
            <a:off x="4414555" y="2505670"/>
            <a:ext cx="4464496" cy="1015663"/>
          </a:xfrm>
          <a:prstGeom prst="rect">
            <a:avLst/>
          </a:prstGeom>
          <a:noFill/>
        </p:spPr>
        <p:txBody>
          <a:bodyPr wrap="square" rtlCol="0">
            <a:spAutoFit/>
          </a:bodyPr>
          <a:lstStyle/>
          <a:p>
            <a:r>
              <a:rPr lang="de-DE" sz="2000" dirty="0" smtClean="0"/>
              <a:t>..</a:t>
            </a:r>
            <a:br>
              <a:rPr lang="de-DE" sz="2000" dirty="0" smtClean="0"/>
            </a:br>
            <a:r>
              <a:rPr lang="de-DE" sz="2000" dirty="0" smtClean="0"/>
              <a:t>..</a:t>
            </a:r>
            <a:br>
              <a:rPr lang="de-DE" sz="2000" dirty="0" smtClean="0"/>
            </a:br>
            <a:r>
              <a:rPr lang="de-DE" sz="2000" dirty="0" smtClean="0"/>
              <a:t>..</a:t>
            </a:r>
            <a:endParaRPr lang="de-DE" sz="2000" dirty="0"/>
          </a:p>
        </p:txBody>
      </p:sp>
      <p:sp>
        <p:nvSpPr>
          <p:cNvPr id="12" name="Textfeld 11"/>
          <p:cNvSpPr txBox="1"/>
          <p:nvPr/>
        </p:nvSpPr>
        <p:spPr>
          <a:xfrm>
            <a:off x="4427984" y="908720"/>
            <a:ext cx="4464496" cy="400110"/>
          </a:xfrm>
          <a:prstGeom prst="rect">
            <a:avLst/>
          </a:prstGeom>
          <a:noFill/>
        </p:spPr>
        <p:txBody>
          <a:bodyPr wrap="square" rtlCol="0">
            <a:spAutoFit/>
          </a:bodyPr>
          <a:lstStyle/>
          <a:p>
            <a:r>
              <a:rPr lang="de-DE" sz="2000" dirty="0" smtClean="0"/>
              <a:t>.</a:t>
            </a:r>
          </a:p>
        </p:txBody>
      </p:sp>
      <p:sp>
        <p:nvSpPr>
          <p:cNvPr id="14" name="Textfeld 13"/>
          <p:cNvSpPr txBox="1"/>
          <p:nvPr/>
        </p:nvSpPr>
        <p:spPr>
          <a:xfrm>
            <a:off x="323528" y="1669450"/>
            <a:ext cx="4104456" cy="400110"/>
          </a:xfrm>
          <a:prstGeom prst="rect">
            <a:avLst/>
          </a:prstGeom>
          <a:noFill/>
        </p:spPr>
        <p:txBody>
          <a:bodyPr wrap="square" rtlCol="0">
            <a:spAutoFit/>
          </a:bodyPr>
          <a:lstStyle/>
          <a:p>
            <a:r>
              <a:rPr lang="de-DE" sz="2000" b="1" dirty="0" smtClean="0"/>
              <a:t>Kommandant-Stellvertreter:</a:t>
            </a:r>
            <a:endParaRPr lang="de-DE" sz="2000" b="1" dirty="0"/>
          </a:p>
        </p:txBody>
      </p:sp>
      <p:sp>
        <p:nvSpPr>
          <p:cNvPr id="15" name="Textfeld 14"/>
          <p:cNvSpPr txBox="1"/>
          <p:nvPr/>
        </p:nvSpPr>
        <p:spPr>
          <a:xfrm>
            <a:off x="4427984" y="1669450"/>
            <a:ext cx="4464496" cy="400110"/>
          </a:xfrm>
          <a:prstGeom prst="rect">
            <a:avLst/>
          </a:prstGeom>
          <a:noFill/>
        </p:spPr>
        <p:txBody>
          <a:bodyPr wrap="square" rtlCol="0">
            <a:spAutoFit/>
          </a:bodyPr>
          <a:lstStyle/>
          <a:p>
            <a:r>
              <a:rPr lang="de-DE" sz="2000" dirty="0" smtClean="0"/>
              <a:t>.</a:t>
            </a:r>
          </a:p>
        </p:txBody>
      </p:sp>
    </p:spTree>
    <p:extLst>
      <p:ext uri="{BB962C8B-B14F-4D97-AF65-F5344CB8AC3E}">
        <p14:creationId xmlns:p14="http://schemas.microsoft.com/office/powerpoint/2010/main" val="3711663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29" name="Rectangle 25"/>
          <p:cNvSpPr>
            <a:spLocks noGrp="1" noChangeArrowheads="1"/>
          </p:cNvSpPr>
          <p:nvPr>
            <p:ph type="title"/>
          </p:nvPr>
        </p:nvSpPr>
        <p:spPr bwMode="auto">
          <a:xfrm>
            <a:off x="0" y="0"/>
            <a:ext cx="9143999" cy="67945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a:t>Freiwillige Feuerwehrleute</a:t>
            </a:r>
          </a:p>
        </p:txBody>
      </p:sp>
      <p:sp>
        <p:nvSpPr>
          <p:cNvPr id="20" name="Line 29"/>
          <p:cNvSpPr>
            <a:spLocks noChangeShapeType="1"/>
          </p:cNvSpPr>
          <p:nvPr/>
        </p:nvSpPr>
        <p:spPr bwMode="auto">
          <a:xfrm>
            <a:off x="2278063" y="3208007"/>
            <a:ext cx="5334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Line 30"/>
          <p:cNvSpPr>
            <a:spLocks noChangeShapeType="1"/>
          </p:cNvSpPr>
          <p:nvPr/>
        </p:nvSpPr>
        <p:spPr bwMode="auto">
          <a:xfrm>
            <a:off x="2786696" y="2446007"/>
            <a:ext cx="2286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Line 31"/>
          <p:cNvSpPr>
            <a:spLocks noChangeShapeType="1"/>
          </p:cNvSpPr>
          <p:nvPr/>
        </p:nvSpPr>
        <p:spPr bwMode="auto">
          <a:xfrm flipH="1">
            <a:off x="6462713" y="3220591"/>
            <a:ext cx="485775" cy="3524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Line 32"/>
          <p:cNvSpPr>
            <a:spLocks noChangeShapeType="1"/>
          </p:cNvSpPr>
          <p:nvPr/>
        </p:nvSpPr>
        <p:spPr bwMode="auto">
          <a:xfrm>
            <a:off x="4615496" y="2369807"/>
            <a:ext cx="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 name="Line 33"/>
          <p:cNvSpPr>
            <a:spLocks noChangeShapeType="1"/>
          </p:cNvSpPr>
          <p:nvPr/>
        </p:nvSpPr>
        <p:spPr bwMode="auto">
          <a:xfrm flipH="1">
            <a:off x="6215696" y="2436482"/>
            <a:ext cx="207962" cy="61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Line 34"/>
          <p:cNvSpPr>
            <a:spLocks noChangeShapeType="1"/>
          </p:cNvSpPr>
          <p:nvPr/>
        </p:nvSpPr>
        <p:spPr bwMode="auto">
          <a:xfrm>
            <a:off x="2201863" y="4811382"/>
            <a:ext cx="6096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Line 37"/>
          <p:cNvSpPr>
            <a:spLocks noChangeShapeType="1"/>
          </p:cNvSpPr>
          <p:nvPr/>
        </p:nvSpPr>
        <p:spPr bwMode="auto">
          <a:xfrm flipH="1">
            <a:off x="6462713" y="4797152"/>
            <a:ext cx="533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 name="Text Box 44"/>
          <p:cNvSpPr txBox="1">
            <a:spLocks noChangeArrowheads="1"/>
          </p:cNvSpPr>
          <p:nvPr/>
        </p:nvSpPr>
        <p:spPr bwMode="auto">
          <a:xfrm>
            <a:off x="0" y="5877272"/>
            <a:ext cx="9144000" cy="4616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2400" b="0" dirty="0"/>
              <a:t>Berufliches Wissen und Können werden im Einsatz angewendet</a:t>
            </a:r>
            <a:endParaRPr lang="it-IT" sz="2400" b="0" dirty="0"/>
          </a:p>
        </p:txBody>
      </p:sp>
      <p:pic>
        <p:nvPicPr>
          <p:cNvPr id="28" name="Grafik 27"/>
          <p:cNvPicPr>
            <a:picLocks noChangeAspect="1"/>
          </p:cNvPicPr>
          <p:nvPr/>
        </p:nvPicPr>
        <p:blipFill rotWithShape="1">
          <a:blip r:embed="rId3" cstate="print">
            <a:extLst>
              <a:ext uri="{28A0092B-C50C-407E-A947-70E740481C1C}">
                <a14:useLocalDpi xmlns:a14="http://schemas.microsoft.com/office/drawing/2010/main" val="0"/>
              </a:ext>
            </a:extLst>
          </a:blip>
          <a:srcRect l="35820" r="5290"/>
          <a:stretch/>
        </p:blipFill>
        <p:spPr>
          <a:xfrm>
            <a:off x="539552" y="4122407"/>
            <a:ext cx="1582936" cy="1512000"/>
          </a:xfrm>
          <a:prstGeom prst="rect">
            <a:avLst/>
          </a:prstGeom>
          <a:ln>
            <a:noFill/>
          </a:ln>
          <a:effectLst>
            <a:outerShdw blurRad="292100" dist="139700" dir="2700000" algn="tl" rotWithShape="0">
              <a:srgbClr val="333333">
                <a:alpha val="65000"/>
              </a:srgbClr>
            </a:outerShdw>
          </a:effectLst>
        </p:spPr>
      </p:pic>
      <p:pic>
        <p:nvPicPr>
          <p:cNvPr id="29" name="Grafik 28"/>
          <p:cNvPicPr>
            <a:picLocks noChangeAspect="1"/>
          </p:cNvPicPr>
          <p:nvPr/>
        </p:nvPicPr>
        <p:blipFill rotWithShape="1">
          <a:blip r:embed="rId4" cstate="print">
            <a:extLst>
              <a:ext uri="{28A0092B-C50C-407E-A947-70E740481C1C}">
                <a14:useLocalDpi xmlns:a14="http://schemas.microsoft.com/office/drawing/2010/main" val="0"/>
              </a:ext>
            </a:extLst>
          </a:blip>
          <a:srcRect l="35872" r="10040"/>
          <a:stretch/>
        </p:blipFill>
        <p:spPr>
          <a:xfrm>
            <a:off x="539552" y="2446965"/>
            <a:ext cx="1584176" cy="1512000"/>
          </a:xfrm>
          <a:prstGeom prst="rect">
            <a:avLst/>
          </a:prstGeom>
          <a:ln>
            <a:noFill/>
          </a:ln>
          <a:effectLst>
            <a:outerShdw blurRad="292100" dist="139700" dir="2700000" algn="tl" rotWithShape="0">
              <a:srgbClr val="333333">
                <a:alpha val="65000"/>
              </a:srgbClr>
            </a:outerShdw>
          </a:effectLst>
        </p:spPr>
      </p:pic>
      <p:pic>
        <p:nvPicPr>
          <p:cNvPr id="30" name="Grafik 29"/>
          <p:cNvPicPr>
            <a:picLocks noChangeAspect="1"/>
          </p:cNvPicPr>
          <p:nvPr/>
        </p:nvPicPr>
        <p:blipFill rotWithShape="1">
          <a:blip r:embed="rId5" cstate="print">
            <a:extLst>
              <a:ext uri="{28A0092B-C50C-407E-A947-70E740481C1C}">
                <a14:useLocalDpi xmlns:a14="http://schemas.microsoft.com/office/drawing/2010/main" val="0"/>
              </a:ext>
            </a:extLst>
          </a:blip>
          <a:srcRect l="4775" r="25485"/>
          <a:stretch/>
        </p:blipFill>
        <p:spPr>
          <a:xfrm>
            <a:off x="1994608" y="836712"/>
            <a:ext cx="1584176" cy="1512000"/>
          </a:xfrm>
          <a:prstGeom prst="rect">
            <a:avLst/>
          </a:prstGeom>
          <a:ln>
            <a:noFill/>
          </a:ln>
          <a:effectLst>
            <a:outerShdw blurRad="292100" dist="139700" dir="2700000" algn="tl" rotWithShape="0">
              <a:srgbClr val="333333">
                <a:alpha val="65000"/>
              </a:srgbClr>
            </a:outerShdw>
          </a:effectLst>
        </p:spPr>
      </p:pic>
      <p:pic>
        <p:nvPicPr>
          <p:cNvPr id="31" name="Grafik 30"/>
          <p:cNvPicPr>
            <a:picLocks noChangeAspect="1"/>
          </p:cNvPicPr>
          <p:nvPr/>
        </p:nvPicPr>
        <p:blipFill rotWithShape="1">
          <a:blip r:embed="rId6" cstate="print">
            <a:extLst>
              <a:ext uri="{28A0092B-C50C-407E-A947-70E740481C1C}">
                <a14:useLocalDpi xmlns:a14="http://schemas.microsoft.com/office/drawing/2010/main" val="0"/>
              </a:ext>
            </a:extLst>
          </a:blip>
          <a:srcRect l="13444" r="23876"/>
          <a:stretch/>
        </p:blipFill>
        <p:spPr>
          <a:xfrm>
            <a:off x="3805672" y="836712"/>
            <a:ext cx="1619647" cy="1512000"/>
          </a:xfrm>
          <a:prstGeom prst="rect">
            <a:avLst/>
          </a:prstGeom>
          <a:ln>
            <a:noFill/>
          </a:ln>
          <a:effectLst>
            <a:outerShdw blurRad="292100" dist="139700" dir="2700000" algn="tl" rotWithShape="0">
              <a:srgbClr val="333333">
                <a:alpha val="65000"/>
              </a:srgbClr>
            </a:outerShdw>
          </a:effectLst>
        </p:spPr>
      </p:pic>
      <p:pic>
        <p:nvPicPr>
          <p:cNvPr id="32" name="Grafik 31"/>
          <p:cNvPicPr>
            <a:picLocks noChangeAspect="1"/>
          </p:cNvPicPr>
          <p:nvPr/>
        </p:nvPicPr>
        <p:blipFill rotWithShape="1">
          <a:blip r:embed="rId7" cstate="print">
            <a:extLst>
              <a:ext uri="{28A0092B-C50C-407E-A947-70E740481C1C}">
                <a14:useLocalDpi xmlns:a14="http://schemas.microsoft.com/office/drawing/2010/main" val="0"/>
              </a:ext>
            </a:extLst>
          </a:blip>
          <a:srcRect l="21424"/>
          <a:stretch/>
        </p:blipFill>
        <p:spPr>
          <a:xfrm>
            <a:off x="7089594" y="2436482"/>
            <a:ext cx="1584089" cy="1512000"/>
          </a:xfrm>
          <a:prstGeom prst="rect">
            <a:avLst/>
          </a:prstGeom>
          <a:ln>
            <a:noFill/>
          </a:ln>
          <a:effectLst>
            <a:outerShdw blurRad="292100" dist="139700" dir="2700000" algn="tl" rotWithShape="0">
              <a:srgbClr val="333333">
                <a:alpha val="65000"/>
              </a:srgbClr>
            </a:outerShdw>
          </a:effectLst>
        </p:spPr>
      </p:pic>
      <p:pic>
        <p:nvPicPr>
          <p:cNvPr id="33" name="Grafik 32"/>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13923" r="13053"/>
          <a:stretch/>
        </p:blipFill>
        <p:spPr>
          <a:xfrm>
            <a:off x="5652207" y="833052"/>
            <a:ext cx="1656184" cy="1512000"/>
          </a:xfrm>
          <a:prstGeom prst="rect">
            <a:avLst/>
          </a:prstGeom>
          <a:ln>
            <a:noFill/>
          </a:ln>
          <a:effectLst>
            <a:outerShdw blurRad="292100" dist="139700" dir="2700000" algn="tl" rotWithShape="0">
              <a:srgbClr val="333333">
                <a:alpha val="65000"/>
              </a:srgbClr>
            </a:outerShdw>
          </a:effectLst>
        </p:spPr>
      </p:pic>
      <p:pic>
        <p:nvPicPr>
          <p:cNvPr id="34" name="Grafik 33"/>
          <p:cNvPicPr>
            <a:picLocks noChangeAspect="1"/>
          </p:cNvPicPr>
          <p:nvPr/>
        </p:nvPicPr>
        <p:blipFill rotWithShape="1">
          <a:blip r:embed="rId10" cstate="print">
            <a:extLst>
              <a:ext uri="{28A0092B-C50C-407E-A947-70E740481C1C}">
                <a14:useLocalDpi xmlns:a14="http://schemas.microsoft.com/office/drawing/2010/main" val="0"/>
              </a:ext>
            </a:extLst>
          </a:blip>
          <a:srcRect l="27618" r="5735"/>
          <a:stretch/>
        </p:blipFill>
        <p:spPr>
          <a:xfrm>
            <a:off x="7092279" y="4117845"/>
            <a:ext cx="1656185" cy="1512000"/>
          </a:xfrm>
          <a:prstGeom prst="rect">
            <a:avLst/>
          </a:prstGeom>
          <a:ln>
            <a:noFill/>
          </a:ln>
          <a:effectLst>
            <a:outerShdw blurRad="292100" dist="139700" dir="2700000" algn="tl" rotWithShape="0">
              <a:srgbClr val="333333">
                <a:alpha val="65000"/>
              </a:srgbClr>
            </a:outerShdw>
          </a:effectLst>
        </p:spPr>
      </p:pic>
      <p:pic>
        <p:nvPicPr>
          <p:cNvPr id="35" name="Grafik 34"/>
          <p:cNvPicPr>
            <a:picLocks noChangeAspect="1"/>
          </p:cNvPicPr>
          <p:nvPr/>
        </p:nvPicPr>
        <p:blipFill rotWithShape="1">
          <a:blip r:embed="rId11" cstate="print">
            <a:extLst>
              <a:ext uri="{28A0092B-C50C-407E-A947-70E740481C1C}">
                <a14:useLocalDpi xmlns:a14="http://schemas.microsoft.com/office/drawing/2010/main" val="0"/>
              </a:ext>
            </a:extLst>
          </a:blip>
          <a:srcRect t="8682"/>
          <a:stretch/>
        </p:blipFill>
        <p:spPr>
          <a:xfrm>
            <a:off x="2831442" y="3167045"/>
            <a:ext cx="3600000" cy="246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752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0"/>
                                  </p:iterate>
                                  <p:childTnLst>
                                    <p:set>
                                      <p:cBhvr>
                                        <p:cTn id="6" dur="1" fill="hold">
                                          <p:stCondLst>
                                            <p:cond delay="0"/>
                                          </p:stCondLst>
                                        </p:cTn>
                                        <p:tgtEl>
                                          <p:spTgt spid="27"/>
                                        </p:tgtEl>
                                        <p:attrNameLst>
                                          <p:attrName>style.visibility</p:attrName>
                                        </p:attrNameLst>
                                      </p:cBhvr>
                                      <p:to>
                                        <p:strVal val="visible"/>
                                      </p:to>
                                    </p:set>
                                    <p:anim calcmode="lin" valueType="num">
                                      <p:cBhvr>
                                        <p:cTn id="7" dur="75" fill="hold"/>
                                        <p:tgtEl>
                                          <p:spTgt spid="27"/>
                                        </p:tgtEl>
                                        <p:attrNameLst>
                                          <p:attrName>ppt_w</p:attrName>
                                        </p:attrNameLst>
                                      </p:cBhvr>
                                      <p:tavLst>
                                        <p:tav tm="0">
                                          <p:val>
                                            <p:fltVal val="0"/>
                                          </p:val>
                                        </p:tav>
                                        <p:tav tm="100000">
                                          <p:val>
                                            <p:strVal val="#ppt_w"/>
                                          </p:val>
                                        </p:tav>
                                      </p:tavLst>
                                    </p:anim>
                                    <p:anim calcmode="lin" valueType="num">
                                      <p:cBhvr>
                                        <p:cTn id="8" dur="75"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2" name="Rectangle 6"/>
          <p:cNvSpPr>
            <a:spLocks noGrp="1" noChangeArrowheads="1"/>
          </p:cNvSpPr>
          <p:nvPr>
            <p:ph type="title"/>
          </p:nvPr>
        </p:nvSpPr>
        <p:spPr bwMode="auto">
          <a:xfrm>
            <a:off x="0" y="0"/>
            <a:ext cx="9144000" cy="980728"/>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Die Bezirksverbände und der Landesverband der Freiwilligen Feuerwehren Südtirols</a:t>
            </a:r>
            <a:endParaRPr lang="de-DE" b="1" kern="1200" dirty="0"/>
          </a:p>
        </p:txBody>
      </p:sp>
      <p:sp>
        <p:nvSpPr>
          <p:cNvPr id="2" name="Textfeld 1"/>
          <p:cNvSpPr txBox="1"/>
          <p:nvPr/>
        </p:nvSpPr>
        <p:spPr>
          <a:xfrm>
            <a:off x="323528" y="1124744"/>
            <a:ext cx="8568952" cy="1015663"/>
          </a:xfrm>
          <a:prstGeom prst="rect">
            <a:avLst/>
          </a:prstGeom>
          <a:noFill/>
        </p:spPr>
        <p:txBody>
          <a:bodyPr wrap="square" rtlCol="0">
            <a:spAutoFit/>
          </a:bodyPr>
          <a:lstStyle/>
          <a:p>
            <a:pPr algn="just"/>
            <a:r>
              <a:rPr lang="de-DE" sz="2000" dirty="0" smtClean="0"/>
              <a:t>Um die Koordinierung und Organisation des Dienstes zu gewährleisten, haben sich die Freiwilligen Feuerwehren zu 9 Bezirksverbänden und dem Landesverband der Freiwilligen Feuerwehren zusammengeschlossen. </a:t>
            </a:r>
            <a:endParaRPr lang="de-DE" sz="2000" dirty="0"/>
          </a:p>
        </p:txBody>
      </p:sp>
      <p:pic>
        <p:nvPicPr>
          <p:cNvPr id="11" name="Grafik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9" y="2117303"/>
            <a:ext cx="68405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3132931" y="4549675"/>
            <a:ext cx="863600" cy="477837"/>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1</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3" name="Textfeld 12"/>
          <p:cNvSpPr txBox="1"/>
          <p:nvPr/>
        </p:nvSpPr>
        <p:spPr>
          <a:xfrm>
            <a:off x="972344" y="4325837"/>
            <a:ext cx="863600" cy="476250"/>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3</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feld 13"/>
          <p:cNvSpPr txBox="1"/>
          <p:nvPr/>
        </p:nvSpPr>
        <p:spPr>
          <a:xfrm>
            <a:off x="2051844" y="3955950"/>
            <a:ext cx="865187" cy="476250"/>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2</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5" name="Textfeld 14"/>
          <p:cNvSpPr txBox="1"/>
          <p:nvPr/>
        </p:nvSpPr>
        <p:spPr>
          <a:xfrm>
            <a:off x="324644" y="3771800"/>
            <a:ext cx="863600" cy="476250"/>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4</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6" name="Textfeld 15"/>
          <p:cNvSpPr txBox="1"/>
          <p:nvPr/>
        </p:nvSpPr>
        <p:spPr>
          <a:xfrm>
            <a:off x="2986732" y="5455890"/>
            <a:ext cx="865188" cy="477837"/>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9</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feld 16"/>
          <p:cNvSpPr txBox="1"/>
          <p:nvPr/>
        </p:nvSpPr>
        <p:spPr>
          <a:xfrm>
            <a:off x="3059906" y="2849462"/>
            <a:ext cx="865188" cy="476250"/>
          </a:xfrm>
          <a:prstGeom prst="rect">
            <a:avLst/>
          </a:prstGeom>
          <a:noFill/>
        </p:spPr>
        <p:txBody>
          <a:bodyPr>
            <a:spAutoFit/>
          </a:bodyPr>
          <a:lstStyle/>
          <a:p>
            <a:pPr fontAlgn="auto">
              <a:spcBef>
                <a:spcPts val="0"/>
              </a:spcBef>
              <a:spcAft>
                <a:spcPts val="0"/>
              </a:spcAft>
              <a:defRPr/>
            </a:pPr>
            <a:r>
              <a:rPr lang="de-DE" sz="2500" dirty="0">
                <a:effectLst>
                  <a:outerShdw blurRad="38100" dist="38100" dir="2700000" algn="tl">
                    <a:srgbClr val="000000">
                      <a:alpha val="43137"/>
                    </a:srgbClr>
                  </a:outerShdw>
                </a:effectLst>
                <a:latin typeface="Arial" pitchFamily="34" charset="0"/>
                <a:cs typeface="Arial" pitchFamily="34" charset="0"/>
              </a:rPr>
              <a:t>6</a:t>
            </a:r>
          </a:p>
        </p:txBody>
      </p:sp>
      <p:sp>
        <p:nvSpPr>
          <p:cNvPr id="18" name="Textfeld 17"/>
          <p:cNvSpPr txBox="1"/>
          <p:nvPr/>
        </p:nvSpPr>
        <p:spPr>
          <a:xfrm>
            <a:off x="3852069" y="3641625"/>
            <a:ext cx="865187" cy="476250"/>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5</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19" name="Textfeld 18"/>
          <p:cNvSpPr txBox="1"/>
          <p:nvPr/>
        </p:nvSpPr>
        <p:spPr>
          <a:xfrm>
            <a:off x="4572794" y="2893912"/>
            <a:ext cx="863600" cy="477838"/>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7</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20" name="Textfeld 19"/>
          <p:cNvSpPr txBox="1"/>
          <p:nvPr/>
        </p:nvSpPr>
        <p:spPr>
          <a:xfrm>
            <a:off x="5509419" y="3398737"/>
            <a:ext cx="863600" cy="476250"/>
          </a:xfrm>
          <a:prstGeom prst="rect">
            <a:avLst/>
          </a:prstGeom>
          <a:noFill/>
        </p:spPr>
        <p:txBody>
          <a:bodyPr>
            <a:spAutoFit/>
          </a:bodyPr>
          <a:lstStyle/>
          <a:p>
            <a:pPr fontAlgn="auto">
              <a:spcBef>
                <a:spcPts val="0"/>
              </a:spcBef>
              <a:spcAft>
                <a:spcPts val="0"/>
              </a:spcAft>
              <a:defRPr/>
            </a:pPr>
            <a:r>
              <a:rPr lang="de-DE" sz="2500" dirty="0" smtClean="0">
                <a:effectLst>
                  <a:outerShdw blurRad="38100" dist="38100" dir="2700000" algn="tl">
                    <a:srgbClr val="000000">
                      <a:alpha val="43137"/>
                    </a:srgbClr>
                  </a:outerShdw>
                </a:effectLst>
                <a:latin typeface="Arial" pitchFamily="34" charset="0"/>
                <a:cs typeface="Arial" pitchFamily="34" charset="0"/>
              </a:rPr>
              <a:t>8</a:t>
            </a:r>
            <a:endParaRPr lang="de-DE" sz="2500" dirty="0">
              <a:effectLst>
                <a:outerShdw blurRad="38100" dist="38100" dir="2700000" algn="tl">
                  <a:srgbClr val="000000">
                    <a:alpha val="43137"/>
                  </a:srgbClr>
                </a:outerShdw>
              </a:effectLst>
              <a:latin typeface="Arial" pitchFamily="34" charset="0"/>
              <a:cs typeface="Arial" pitchFamily="34" charset="0"/>
            </a:endParaRPr>
          </a:p>
        </p:txBody>
      </p:sp>
      <p:sp>
        <p:nvSpPr>
          <p:cNvPr id="4" name="Textfeld 3"/>
          <p:cNvSpPr txBox="1"/>
          <p:nvPr/>
        </p:nvSpPr>
        <p:spPr>
          <a:xfrm>
            <a:off x="6876256" y="2384782"/>
            <a:ext cx="2267744" cy="3780522"/>
          </a:xfrm>
          <a:prstGeom prst="rect">
            <a:avLst/>
          </a:prstGeom>
          <a:noFill/>
        </p:spPr>
        <p:txBody>
          <a:bodyPr wrap="square" rtlCol="0">
            <a:spAutoFit/>
          </a:bodyPr>
          <a:lstStyle/>
          <a:p>
            <a:pPr>
              <a:lnSpc>
                <a:spcPct val="150000"/>
              </a:lnSpc>
            </a:pPr>
            <a:r>
              <a:rPr lang="de-DE" dirty="0" smtClean="0"/>
              <a:t>1 Bozen</a:t>
            </a:r>
          </a:p>
          <a:p>
            <a:pPr>
              <a:lnSpc>
                <a:spcPct val="150000"/>
              </a:lnSpc>
            </a:pPr>
            <a:r>
              <a:rPr lang="de-DE" dirty="0" smtClean="0"/>
              <a:t>2 Meran</a:t>
            </a:r>
          </a:p>
          <a:p>
            <a:pPr>
              <a:lnSpc>
                <a:spcPct val="150000"/>
              </a:lnSpc>
            </a:pPr>
            <a:r>
              <a:rPr lang="de-DE" dirty="0" smtClean="0"/>
              <a:t>3 Untervinschgau</a:t>
            </a:r>
          </a:p>
          <a:p>
            <a:pPr>
              <a:lnSpc>
                <a:spcPct val="150000"/>
              </a:lnSpc>
            </a:pPr>
            <a:r>
              <a:rPr lang="de-DE" dirty="0" smtClean="0"/>
              <a:t>4 </a:t>
            </a:r>
            <a:r>
              <a:rPr lang="de-DE" dirty="0" err="1" smtClean="0"/>
              <a:t>Obervinschgau</a:t>
            </a:r>
            <a:endParaRPr lang="de-DE" dirty="0" smtClean="0"/>
          </a:p>
          <a:p>
            <a:pPr>
              <a:lnSpc>
                <a:spcPct val="150000"/>
              </a:lnSpc>
            </a:pPr>
            <a:r>
              <a:rPr lang="de-DE" dirty="0" smtClean="0"/>
              <a:t>5 Brixen/Eisacktal</a:t>
            </a:r>
          </a:p>
          <a:p>
            <a:pPr>
              <a:lnSpc>
                <a:spcPct val="150000"/>
              </a:lnSpc>
            </a:pPr>
            <a:r>
              <a:rPr lang="de-DE" dirty="0" smtClean="0"/>
              <a:t>6 </a:t>
            </a:r>
            <a:r>
              <a:rPr lang="de-DE" dirty="0" err="1" smtClean="0"/>
              <a:t>Wipptal</a:t>
            </a:r>
            <a:r>
              <a:rPr lang="de-DE" dirty="0" smtClean="0"/>
              <a:t>/</a:t>
            </a:r>
            <a:r>
              <a:rPr lang="de-DE" dirty="0" err="1" smtClean="0"/>
              <a:t>Sterzing</a:t>
            </a:r>
            <a:endParaRPr lang="de-DE" dirty="0" smtClean="0"/>
          </a:p>
          <a:p>
            <a:pPr>
              <a:lnSpc>
                <a:spcPct val="150000"/>
              </a:lnSpc>
            </a:pPr>
            <a:r>
              <a:rPr lang="de-DE" dirty="0" smtClean="0"/>
              <a:t>7 Unterpustertal</a:t>
            </a:r>
          </a:p>
          <a:p>
            <a:pPr>
              <a:lnSpc>
                <a:spcPct val="150000"/>
              </a:lnSpc>
            </a:pPr>
            <a:r>
              <a:rPr lang="de-DE" dirty="0" smtClean="0"/>
              <a:t>8 </a:t>
            </a:r>
            <a:r>
              <a:rPr lang="de-DE" dirty="0" err="1" smtClean="0"/>
              <a:t>Oberpustertal</a:t>
            </a:r>
            <a:endParaRPr lang="de-DE" dirty="0" smtClean="0"/>
          </a:p>
          <a:p>
            <a:pPr>
              <a:lnSpc>
                <a:spcPct val="150000"/>
              </a:lnSpc>
            </a:pPr>
            <a:r>
              <a:rPr lang="de-DE" dirty="0" smtClean="0"/>
              <a:t>9 Unterland</a:t>
            </a:r>
            <a:endParaRPr lang="de-DE" dirty="0"/>
          </a:p>
        </p:txBody>
      </p:sp>
    </p:spTree>
    <p:extLst>
      <p:ext uri="{BB962C8B-B14F-4D97-AF65-F5344CB8AC3E}">
        <p14:creationId xmlns:p14="http://schemas.microsoft.com/office/powerpoint/2010/main" val="34678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0" y="0"/>
            <a:ext cx="9144000" cy="726232"/>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Wichtige Aufgaben der Bezirksverbände </a:t>
            </a:r>
          </a:p>
        </p:txBody>
      </p:sp>
      <p:sp>
        <p:nvSpPr>
          <p:cNvPr id="346116" name="Text Box 4"/>
          <p:cNvSpPr txBox="1">
            <a:spLocks noChangeArrowheads="1"/>
          </p:cNvSpPr>
          <p:nvPr/>
        </p:nvSpPr>
        <p:spPr bwMode="auto">
          <a:xfrm>
            <a:off x="395538" y="868650"/>
            <a:ext cx="6463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Umsetzung der Richtlinien und Anweisungen des LFV</a:t>
            </a:r>
            <a:endParaRPr lang="en-GB" sz="2000" b="0" dirty="0">
              <a:latin typeface="Arial" charset="0"/>
              <a:cs typeface="Arial" charset="0"/>
            </a:endParaRPr>
          </a:p>
        </p:txBody>
      </p:sp>
      <p:sp>
        <p:nvSpPr>
          <p:cNvPr id="346118" name="Text Box 6"/>
          <p:cNvSpPr txBox="1">
            <a:spLocks noChangeArrowheads="1"/>
          </p:cNvSpPr>
          <p:nvPr/>
        </p:nvSpPr>
        <p:spPr bwMode="auto">
          <a:xfrm>
            <a:off x="395537" y="1484784"/>
            <a:ext cx="7091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Vertretung der Feuerwehren im </a:t>
            </a:r>
            <a:r>
              <a:rPr lang="de-DE" sz="2000" b="0" dirty="0" smtClean="0">
                <a:latin typeface="Arial" charset="0"/>
                <a:cs typeface="Arial" charset="0"/>
              </a:rPr>
              <a:t>Landesfeuerwehrverband</a:t>
            </a:r>
            <a:endParaRPr lang="en-GB" sz="2000" b="0" dirty="0">
              <a:latin typeface="Arial" charset="0"/>
              <a:cs typeface="Arial" charset="0"/>
            </a:endParaRPr>
          </a:p>
        </p:txBody>
      </p:sp>
      <p:sp>
        <p:nvSpPr>
          <p:cNvPr id="346120" name="Text Box 8"/>
          <p:cNvSpPr txBox="1">
            <a:spLocks noChangeArrowheads="1"/>
          </p:cNvSpPr>
          <p:nvPr/>
        </p:nvSpPr>
        <p:spPr bwMode="auto">
          <a:xfrm>
            <a:off x="395536" y="2236802"/>
            <a:ext cx="7091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taktische Einteilung der Feuerwehren und Abschnitte</a:t>
            </a:r>
            <a:endParaRPr lang="en-GB" sz="2000" b="0" dirty="0">
              <a:latin typeface="Arial" charset="0"/>
              <a:cs typeface="Arial" charset="0"/>
            </a:endParaRPr>
          </a:p>
        </p:txBody>
      </p:sp>
      <p:sp>
        <p:nvSpPr>
          <p:cNvPr id="346122" name="Text Box 10"/>
          <p:cNvSpPr txBox="1">
            <a:spLocks noChangeArrowheads="1"/>
          </p:cNvSpPr>
          <p:nvPr/>
        </p:nvSpPr>
        <p:spPr bwMode="auto">
          <a:xfrm>
            <a:off x="395538" y="3212976"/>
            <a:ext cx="54264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Erstellen von Vorschlägen und Gutachten für Finanzierungen</a:t>
            </a:r>
            <a:endParaRPr lang="en-GB" sz="2000" b="0" dirty="0">
              <a:latin typeface="Arial" charset="0"/>
              <a:cs typeface="Arial" charset="0"/>
            </a:endParaRPr>
          </a:p>
        </p:txBody>
      </p:sp>
      <p:sp>
        <p:nvSpPr>
          <p:cNvPr id="346124" name="Text Box 12"/>
          <p:cNvSpPr txBox="1">
            <a:spLocks noChangeArrowheads="1"/>
          </p:cNvSpPr>
          <p:nvPr/>
        </p:nvSpPr>
        <p:spPr bwMode="auto">
          <a:xfrm>
            <a:off x="395537" y="4221088"/>
            <a:ext cx="542649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Führung </a:t>
            </a:r>
            <a:r>
              <a:rPr lang="de-DE" sz="2000" b="0" dirty="0" smtClean="0">
                <a:latin typeface="Arial" charset="0"/>
                <a:cs typeface="Arial" charset="0"/>
              </a:rPr>
              <a:t>der Bezirkseinsatzzentrale und von überörtlichen Einrichtungen, Geräten </a:t>
            </a:r>
            <a:r>
              <a:rPr lang="de-DE" sz="2000" b="0" dirty="0">
                <a:latin typeface="Arial" charset="0"/>
                <a:cs typeface="Arial" charset="0"/>
              </a:rPr>
              <a:t>und Lagern</a:t>
            </a:r>
            <a:endParaRPr lang="en-GB" sz="2000" b="0" dirty="0">
              <a:latin typeface="Arial" charset="0"/>
              <a:cs typeface="Arial" charset="0"/>
            </a:endParaRPr>
          </a:p>
        </p:txBody>
      </p:sp>
      <p:sp>
        <p:nvSpPr>
          <p:cNvPr id="346126" name="Text Box 14"/>
          <p:cNvSpPr txBox="1">
            <a:spLocks noChangeArrowheads="1"/>
          </p:cNvSpPr>
          <p:nvPr/>
        </p:nvSpPr>
        <p:spPr bwMode="auto">
          <a:xfrm>
            <a:off x="395537" y="5455444"/>
            <a:ext cx="84249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4400" b="1">
                <a:solidFill>
                  <a:schemeClr val="tx1"/>
                </a:solidFill>
                <a:latin typeface="Century Gothic" pitchFamily="34" charset="0"/>
              </a:defRPr>
            </a:lvl1pPr>
            <a:lvl2pPr marL="742950" indent="-285750" eaLnBrk="0" hangingPunct="0">
              <a:defRPr kumimoji="1" sz="4400" b="1">
                <a:solidFill>
                  <a:schemeClr val="tx1"/>
                </a:solidFill>
                <a:latin typeface="Century Gothic" pitchFamily="34" charset="0"/>
              </a:defRPr>
            </a:lvl2pPr>
            <a:lvl3pPr marL="1143000" indent="-228600" eaLnBrk="0" hangingPunct="0">
              <a:defRPr kumimoji="1" sz="4400" b="1">
                <a:solidFill>
                  <a:schemeClr val="tx1"/>
                </a:solidFill>
                <a:latin typeface="Century Gothic" pitchFamily="34" charset="0"/>
              </a:defRPr>
            </a:lvl3pPr>
            <a:lvl4pPr marL="1600200" indent="-228600" eaLnBrk="0" hangingPunct="0">
              <a:defRPr kumimoji="1" sz="4400" b="1">
                <a:solidFill>
                  <a:schemeClr val="tx1"/>
                </a:solidFill>
                <a:latin typeface="Century Gothic" pitchFamily="34" charset="0"/>
              </a:defRPr>
            </a:lvl4pPr>
            <a:lvl5pPr marL="2057400" indent="-228600" eaLnBrk="0" hangingPunct="0">
              <a:defRPr kumimoji="1" sz="4400" b="1">
                <a:solidFill>
                  <a:schemeClr val="tx1"/>
                </a:solidFill>
                <a:latin typeface="Century Gothic" pitchFamily="34" charset="0"/>
              </a:defRPr>
            </a:lvl5pPr>
            <a:lvl6pPr marL="2514600" indent="-228600" eaLnBrk="0" fontAlgn="base" hangingPunct="0">
              <a:spcBef>
                <a:spcPct val="0"/>
              </a:spcBef>
              <a:spcAft>
                <a:spcPct val="0"/>
              </a:spcAft>
              <a:defRPr kumimoji="1" sz="4400" b="1">
                <a:solidFill>
                  <a:schemeClr val="tx1"/>
                </a:solidFill>
                <a:latin typeface="Century Gothic" pitchFamily="34" charset="0"/>
              </a:defRPr>
            </a:lvl6pPr>
            <a:lvl7pPr marL="2971800" indent="-228600" eaLnBrk="0" fontAlgn="base" hangingPunct="0">
              <a:spcBef>
                <a:spcPct val="0"/>
              </a:spcBef>
              <a:spcAft>
                <a:spcPct val="0"/>
              </a:spcAft>
              <a:defRPr kumimoji="1" sz="4400" b="1">
                <a:solidFill>
                  <a:schemeClr val="tx1"/>
                </a:solidFill>
                <a:latin typeface="Century Gothic" pitchFamily="34" charset="0"/>
              </a:defRPr>
            </a:lvl7pPr>
            <a:lvl8pPr marL="3429000" indent="-228600" eaLnBrk="0" fontAlgn="base" hangingPunct="0">
              <a:spcBef>
                <a:spcPct val="0"/>
              </a:spcBef>
              <a:spcAft>
                <a:spcPct val="0"/>
              </a:spcAft>
              <a:defRPr kumimoji="1" sz="4400" b="1">
                <a:solidFill>
                  <a:schemeClr val="tx1"/>
                </a:solidFill>
                <a:latin typeface="Century Gothic" pitchFamily="34" charset="0"/>
              </a:defRPr>
            </a:lvl8pPr>
            <a:lvl9pPr marL="3886200" indent="-228600" eaLnBrk="0" fontAlgn="base" hangingPunct="0">
              <a:spcBef>
                <a:spcPct val="0"/>
              </a:spcBef>
              <a:spcAft>
                <a:spcPct val="0"/>
              </a:spcAft>
              <a:defRPr kumimoji="1" sz="4400" b="1">
                <a:solidFill>
                  <a:schemeClr val="tx1"/>
                </a:solidFill>
                <a:latin typeface="Century Gothic" pitchFamily="34" charset="0"/>
              </a:defRPr>
            </a:lvl9pPr>
          </a:lstStyle>
          <a:p>
            <a:pPr eaLnBrk="1" hangingPunct="1">
              <a:spcBef>
                <a:spcPct val="50000"/>
              </a:spcBef>
            </a:pPr>
            <a:r>
              <a:rPr lang="de-DE" sz="2000" b="0" dirty="0">
                <a:latin typeface="Arial" charset="0"/>
                <a:cs typeface="Arial" charset="0"/>
              </a:rPr>
              <a:t>Förderung und Koordinierung der Tätigkeit der </a:t>
            </a:r>
            <a:r>
              <a:rPr lang="de-DE" sz="2000" b="0" dirty="0" smtClean="0">
                <a:latin typeface="Arial" charset="0"/>
                <a:cs typeface="Arial" charset="0"/>
              </a:rPr>
              <a:t>Jugendgruppen</a:t>
            </a:r>
            <a:endParaRPr lang="en-GB" sz="2000" b="0" dirty="0">
              <a:latin typeface="Arial" charset="0"/>
              <a:cs typeface="Arial"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034" y="2940220"/>
            <a:ext cx="3321966" cy="2216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55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FF_Schule_Vilpian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832370"/>
            <a:ext cx="9144000" cy="6127230"/>
          </a:xfrm>
          <a:prstGeom prst="rect">
            <a:avLst/>
          </a:prstGeom>
          <a:noFill/>
          <a:extLst>
            <a:ext uri="{909E8E84-426E-40DD-AFC4-6F175D3DCCD1}">
              <a14:hiddenFill xmlns:a14="http://schemas.microsoft.com/office/drawing/2010/main">
                <a:solidFill>
                  <a:srgbClr val="FFFFFF"/>
                </a:solidFill>
              </a14:hiddenFill>
            </a:ext>
          </a:extLst>
        </p:spPr>
      </p:pic>
      <p:sp>
        <p:nvSpPr>
          <p:cNvPr id="219139" name="Text Box 3"/>
          <p:cNvSpPr txBox="1">
            <a:spLocks noChangeArrowheads="1"/>
          </p:cNvSpPr>
          <p:nvPr/>
        </p:nvSpPr>
        <p:spPr bwMode="auto">
          <a:xfrm>
            <a:off x="165100" y="3008313"/>
            <a:ext cx="3611563" cy="701675"/>
          </a:xfrm>
          <a:prstGeom prst="rect">
            <a:avLst/>
          </a:prstGeom>
          <a:solidFill>
            <a:schemeClr val="bg1">
              <a:alpha val="89999"/>
            </a:schemeClr>
          </a:solidFill>
          <a:ln>
            <a:noFill/>
          </a:ln>
          <a:effectLst>
            <a:outerShdw dist="35921" dir="2700000" algn="ctr" rotWithShape="0">
              <a:schemeClr val="bg2"/>
            </a:outerShdw>
          </a:effectLst>
          <a:extLst>
            <a:ext uri="{91240B29-F687-4F45-9708-019B960494DF}">
              <a14:hiddenLine xmlns:a14="http://schemas.microsoft.com/office/drawing/2010/main" w="19050">
                <a:solidFill>
                  <a:schemeClr val="tx1"/>
                </a:solidFill>
                <a:miter lim="800000"/>
                <a:headEnd/>
                <a:tailEnd/>
              </a14:hiddenLine>
            </a:ext>
          </a:extLst>
        </p:spPr>
        <p:txBody>
          <a:bodyPr lIns="90000" tIns="46800" rIns="90000" bIns="46800">
            <a:spAutoFit/>
          </a:bodyPr>
          <a:lstStyle/>
          <a:p>
            <a:pPr algn="ctr">
              <a:spcBef>
                <a:spcPct val="50000"/>
              </a:spcBef>
            </a:pPr>
            <a:r>
              <a:rPr lang="de-DE" sz="2000"/>
              <a:t>Führung der Landesfeuerwehrschule</a:t>
            </a:r>
          </a:p>
        </p:txBody>
      </p:sp>
      <p:sp>
        <p:nvSpPr>
          <p:cNvPr id="219140" name="Text Box 4"/>
          <p:cNvSpPr txBox="1">
            <a:spLocks noChangeArrowheads="1"/>
          </p:cNvSpPr>
          <p:nvPr/>
        </p:nvSpPr>
        <p:spPr bwMode="auto">
          <a:xfrm>
            <a:off x="5127625" y="1624013"/>
            <a:ext cx="3733800" cy="1017844"/>
          </a:xfrm>
          <a:prstGeom prst="rect">
            <a:avLst/>
          </a:prstGeom>
          <a:solidFill>
            <a:schemeClr val="bg1">
              <a:alpha val="89999"/>
            </a:schemeClr>
          </a:solidFill>
          <a:ln>
            <a:noFill/>
          </a:ln>
          <a:effectLst>
            <a:outerShdw dist="35921" dir="2700000" algn="ctr" rotWithShape="0">
              <a:schemeClr val="bg2"/>
            </a:outerShdw>
          </a:effectLst>
          <a:extLst>
            <a:ext uri="{91240B29-F687-4F45-9708-019B960494DF}">
              <a14:hiddenLine xmlns:a14="http://schemas.microsoft.com/office/drawing/2010/main" w="19050">
                <a:solidFill>
                  <a:schemeClr val="tx1"/>
                </a:solidFill>
                <a:miter lim="800000"/>
                <a:headEnd/>
                <a:tailEnd/>
              </a14:hiddenLine>
            </a:ext>
          </a:extLst>
        </p:spPr>
        <p:txBody>
          <a:bodyPr lIns="90000" tIns="46800" rIns="90000" bIns="46800">
            <a:spAutoFit/>
          </a:bodyPr>
          <a:lstStyle>
            <a:defPPr>
              <a:defRPr lang="de-DE"/>
            </a:defPPr>
            <a:lvl1pPr algn="ctr">
              <a:spcBef>
                <a:spcPct val="50000"/>
              </a:spcBef>
              <a:defRPr sz="2000"/>
            </a:lvl1pPr>
          </a:lstStyle>
          <a:p>
            <a:r>
              <a:rPr lang="de-DE"/>
              <a:t>Technische Betreuung und Beratung der Freiwilligen Feuerwehren</a:t>
            </a:r>
          </a:p>
        </p:txBody>
      </p:sp>
      <p:sp>
        <p:nvSpPr>
          <p:cNvPr id="219141" name="Text Box 5"/>
          <p:cNvSpPr txBox="1">
            <a:spLocks noChangeArrowheads="1"/>
          </p:cNvSpPr>
          <p:nvPr/>
        </p:nvSpPr>
        <p:spPr bwMode="auto">
          <a:xfrm>
            <a:off x="3036888" y="5822950"/>
            <a:ext cx="4191000" cy="402291"/>
          </a:xfrm>
          <a:prstGeom prst="rect">
            <a:avLst/>
          </a:prstGeom>
          <a:solidFill>
            <a:schemeClr val="bg1">
              <a:alpha val="89999"/>
            </a:schemeClr>
          </a:solidFill>
          <a:ln>
            <a:noFill/>
          </a:ln>
          <a:effectLst>
            <a:outerShdw dist="35921" dir="2700000" algn="ctr" rotWithShape="0">
              <a:schemeClr val="bg2"/>
            </a:outerShdw>
          </a:effectLst>
          <a:extLst>
            <a:ext uri="{91240B29-F687-4F45-9708-019B960494DF}">
              <a14:hiddenLine xmlns:a14="http://schemas.microsoft.com/office/drawing/2010/main" w="19050">
                <a:solidFill>
                  <a:schemeClr val="tx1"/>
                </a:solidFill>
                <a:miter lim="800000"/>
                <a:headEnd/>
                <a:tailEnd/>
              </a14:hiddenLine>
            </a:ext>
          </a:extLst>
        </p:spPr>
        <p:txBody>
          <a:bodyPr lIns="90000" tIns="46800" rIns="90000" bIns="46800">
            <a:spAutoFit/>
          </a:bodyPr>
          <a:lstStyle>
            <a:defPPr>
              <a:defRPr lang="de-DE"/>
            </a:defPPr>
            <a:lvl1pPr algn="ctr">
              <a:spcBef>
                <a:spcPct val="50000"/>
              </a:spcBef>
              <a:defRPr sz="2000"/>
            </a:lvl1pPr>
          </a:lstStyle>
          <a:p>
            <a:r>
              <a:rPr lang="de-DE"/>
              <a:t>Verwaltung</a:t>
            </a:r>
          </a:p>
        </p:txBody>
      </p:sp>
      <p:sp>
        <p:nvSpPr>
          <p:cNvPr id="219142" name="Rectangle 6"/>
          <p:cNvSpPr>
            <a:spLocks noGrp="1" noChangeArrowheads="1"/>
          </p:cNvSpPr>
          <p:nvPr>
            <p:ph type="title"/>
          </p:nvPr>
        </p:nvSpPr>
        <p:spPr bwMode="auto">
          <a:xfrm>
            <a:off x="0" y="0"/>
            <a:ext cx="9144000" cy="980728"/>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Der Landesverband der Freiwilligen Feuerwehren Südtirols</a:t>
            </a:r>
          </a:p>
        </p:txBody>
      </p:sp>
    </p:spTree>
    <p:extLst>
      <p:ext uri="{BB962C8B-B14F-4D97-AF65-F5344CB8AC3E}">
        <p14:creationId xmlns:p14="http://schemas.microsoft.com/office/powerpoint/2010/main" val="383225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fade">
                                      <p:cBhvr>
                                        <p:cTn id="7" dur="1000"/>
                                        <p:tgtEl>
                                          <p:spTgt spid="2191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9140"/>
                                        </p:tgtEl>
                                        <p:attrNameLst>
                                          <p:attrName>style.visibility</p:attrName>
                                        </p:attrNameLst>
                                      </p:cBhvr>
                                      <p:to>
                                        <p:strVal val="visible"/>
                                      </p:to>
                                    </p:set>
                                    <p:animEffect transition="in" filter="fade">
                                      <p:cBhvr>
                                        <p:cTn id="11" dur="1000"/>
                                        <p:tgtEl>
                                          <p:spTgt spid="21914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9141"/>
                                        </p:tgtEl>
                                        <p:attrNameLst>
                                          <p:attrName>style.visibility</p:attrName>
                                        </p:attrNameLst>
                                      </p:cBhvr>
                                      <p:to>
                                        <p:strVal val="visible"/>
                                      </p:to>
                                    </p:set>
                                    <p:animEffect transition="in" filter="fade">
                                      <p:cBhvr>
                                        <p:cTn id="15" dur="2000"/>
                                        <p:tgtEl>
                                          <p:spTgt spid="219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animBg="1"/>
      <p:bldP spid="219140" grpId="0" animBg="1"/>
      <p:bldP spid="2191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Feuerwehrausbildung</a:t>
            </a:r>
          </a:p>
        </p:txBody>
      </p:sp>
      <p:pic>
        <p:nvPicPr>
          <p:cNvPr id="14"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656"/>
          <a:stretch/>
        </p:blipFill>
        <p:spPr bwMode="auto">
          <a:xfrm>
            <a:off x="5796136" y="4077072"/>
            <a:ext cx="1944216" cy="1457820"/>
          </a:xfrm>
          <a:prstGeom prst="rect">
            <a:avLst/>
          </a:prstGeom>
          <a:noFill/>
          <a:ln w="2857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3"/>
          <p:cNvSpPr txBox="1">
            <a:spLocks noChangeArrowheads="1"/>
          </p:cNvSpPr>
          <p:nvPr/>
        </p:nvSpPr>
        <p:spPr bwMode="auto">
          <a:xfrm>
            <a:off x="107505" y="5609707"/>
            <a:ext cx="8928992" cy="77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ctr">
              <a:spcBef>
                <a:spcPct val="50000"/>
              </a:spcBef>
            </a:pPr>
            <a:r>
              <a:rPr lang="de-DE" sz="2200" b="0" dirty="0">
                <a:latin typeface="Arial" pitchFamily="34" charset="0"/>
                <a:cs typeface="Arial" pitchFamily="34" charset="0"/>
              </a:rPr>
              <a:t>Insgesamt werden </a:t>
            </a:r>
            <a:r>
              <a:rPr lang="de-DE" sz="2200" dirty="0" smtClean="0">
                <a:latin typeface="Arial" pitchFamily="34" charset="0"/>
                <a:cs typeface="Arial" pitchFamily="34" charset="0"/>
              </a:rPr>
              <a:t>über </a:t>
            </a:r>
            <a:r>
              <a:rPr lang="de-DE" sz="2200" b="1" u="sng" dirty="0" smtClean="0">
                <a:latin typeface="Arial" pitchFamily="34" charset="0"/>
                <a:cs typeface="Arial" pitchFamily="34" charset="0"/>
              </a:rPr>
              <a:t>50 </a:t>
            </a:r>
            <a:r>
              <a:rPr lang="de-DE" sz="2200" b="1" u="sng" dirty="0">
                <a:latin typeface="Arial" pitchFamily="34" charset="0"/>
                <a:cs typeface="Arial" pitchFamily="34" charset="0"/>
              </a:rPr>
              <a:t>verschiedene Lehrgänge</a:t>
            </a:r>
            <a:r>
              <a:rPr lang="de-DE" sz="2200" b="1" dirty="0">
                <a:latin typeface="Arial" pitchFamily="34" charset="0"/>
                <a:cs typeface="Arial" pitchFamily="34" charset="0"/>
              </a:rPr>
              <a:t> </a:t>
            </a:r>
            <a:r>
              <a:rPr lang="de-DE" sz="2200" b="1" dirty="0" smtClean="0">
                <a:latin typeface="Arial" pitchFamily="34" charset="0"/>
                <a:cs typeface="Arial" pitchFamily="34" charset="0"/>
              </a:rPr>
              <a:t/>
            </a:r>
            <a:br>
              <a:rPr lang="de-DE" sz="2200" b="1" dirty="0" smtClean="0">
                <a:latin typeface="Arial" pitchFamily="34" charset="0"/>
                <a:cs typeface="Arial" pitchFamily="34" charset="0"/>
              </a:rPr>
            </a:br>
            <a:r>
              <a:rPr lang="de-DE" sz="2200" b="0" dirty="0" smtClean="0">
                <a:latin typeface="Arial" pitchFamily="34" charset="0"/>
                <a:cs typeface="Arial" pitchFamily="34" charset="0"/>
              </a:rPr>
              <a:t>angeboten um den umfangreichen Ausbildungsbedarf abzudecken.</a:t>
            </a:r>
            <a:endParaRPr lang="de-DE" sz="2200" b="0" dirty="0">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08720"/>
            <a:ext cx="4886993" cy="467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9839"/>
          <a:stretch/>
        </p:blipFill>
        <p:spPr>
          <a:xfrm>
            <a:off x="5795933" y="2517279"/>
            <a:ext cx="1944419" cy="1437738"/>
          </a:xfrm>
          <a:prstGeom prst="rect">
            <a:avLst/>
          </a:prstGeom>
          <a:noFill/>
          <a:ln w="28575">
            <a:solidFill>
              <a:schemeClr val="bg1">
                <a:lumMod val="75000"/>
              </a:schemeClr>
            </a:solidFill>
            <a:miter lim="800000"/>
            <a:headEnd/>
            <a:tailEnd/>
          </a:ln>
          <a:effectLst/>
        </p:spPr>
      </p:pic>
      <p:pic>
        <p:nvPicPr>
          <p:cNvPr id="9" name="Grafik 8"/>
          <p:cNvPicPr>
            <a:picLocks noChangeAspect="1"/>
          </p:cNvPicPr>
          <p:nvPr/>
        </p:nvPicPr>
        <p:blipFill rotWithShape="1">
          <a:blip r:embed="rId7" cstate="print">
            <a:extLst>
              <a:ext uri="{28A0092B-C50C-407E-A947-70E740481C1C}">
                <a14:useLocalDpi xmlns:a14="http://schemas.microsoft.com/office/drawing/2010/main" val="0"/>
              </a:ext>
            </a:extLst>
          </a:blip>
          <a:srcRect l="13036"/>
          <a:stretch/>
        </p:blipFill>
        <p:spPr>
          <a:xfrm>
            <a:off x="5796407" y="908529"/>
            <a:ext cx="1943945" cy="1487797"/>
          </a:xfrm>
          <a:prstGeom prst="rect">
            <a:avLst/>
          </a:prstGeom>
          <a:noFill/>
          <a:ln w="28575">
            <a:solidFill>
              <a:schemeClr val="bg1">
                <a:lumMod val="75000"/>
              </a:schemeClr>
            </a:solidFill>
            <a:miter lim="800000"/>
            <a:headEnd/>
            <a:tailEnd/>
          </a:ln>
          <a:effectLst/>
        </p:spPr>
      </p:pic>
    </p:spTree>
    <p:extLst>
      <p:ext uri="{BB962C8B-B14F-4D97-AF65-F5344CB8AC3E}">
        <p14:creationId xmlns:p14="http://schemas.microsoft.com/office/powerpoint/2010/main" val="1276665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92" name="Rectangle 8"/>
          <p:cNvSpPr>
            <a:spLocks noGrp="1" noChangeArrowheads="1"/>
          </p:cNvSpPr>
          <p:nvPr>
            <p:ph type="title"/>
          </p:nvPr>
        </p:nvSpPr>
        <p:spPr bwMode="auto">
          <a:xfrm>
            <a:off x="0" y="-27384"/>
            <a:ext cx="9144000" cy="7239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Lehrgangsbesuche an der Feuerwehrschule</a:t>
            </a:r>
            <a:endParaRPr lang="de-DE" b="1" kern="1200" dirty="0"/>
          </a:p>
        </p:txBody>
      </p:sp>
      <p:sp>
        <p:nvSpPr>
          <p:cNvPr id="2" name="Textfeld 1"/>
          <p:cNvSpPr txBox="1"/>
          <p:nvPr/>
        </p:nvSpPr>
        <p:spPr>
          <a:xfrm>
            <a:off x="0" y="5837202"/>
            <a:ext cx="9144000" cy="400110"/>
          </a:xfrm>
          <a:prstGeom prst="rect">
            <a:avLst/>
          </a:prstGeom>
          <a:solidFill>
            <a:srgbClr val="FFFF00"/>
          </a:solidFill>
        </p:spPr>
        <p:txBody>
          <a:bodyPr wrap="square" rtlCol="0">
            <a:spAutoFit/>
          </a:bodyPr>
          <a:lstStyle/>
          <a:p>
            <a:pPr algn="ctr"/>
            <a:r>
              <a:rPr lang="de-DE" sz="2000" dirty="0" smtClean="0"/>
              <a:t>Pro Jahr besuchen rund 3.200 Freiwillige Feuerwehrleute einen Lehrgang.</a:t>
            </a:r>
            <a:endParaRPr lang="de-DE" sz="2000" dirty="0"/>
          </a:p>
        </p:txBody>
      </p:sp>
      <p:sp>
        <p:nvSpPr>
          <p:cNvPr id="10" name="Text Box 10"/>
          <p:cNvSpPr txBox="1">
            <a:spLocks noChangeArrowheads="1"/>
          </p:cNvSpPr>
          <p:nvPr/>
        </p:nvSpPr>
        <p:spPr bwMode="auto">
          <a:xfrm>
            <a:off x="4644008" y="3574536"/>
            <a:ext cx="3960440" cy="1941173"/>
          </a:xfrm>
          <a:prstGeom prst="rect">
            <a:avLst/>
          </a:prstGeom>
          <a:solidFill>
            <a:schemeClr val="bg1"/>
          </a:solidFill>
          <a:ln>
            <a:noFill/>
          </a:ln>
          <a:effectLst/>
          <a:extLst/>
        </p:spPr>
        <p:txBody>
          <a:bodyPr wrap="square" lIns="90000" tIns="46800" rIns="90000" bIns="46800">
            <a:spAutoFit/>
          </a:bodyPr>
          <a:lstStyle/>
          <a:p>
            <a:pPr algn="ctr">
              <a:spcBef>
                <a:spcPct val="50000"/>
              </a:spcBef>
            </a:pPr>
            <a:r>
              <a:rPr lang="de-DE" sz="2400" b="1" dirty="0" smtClean="0">
                <a:latin typeface="Arial" pitchFamily="34" charset="0"/>
                <a:cs typeface="Arial" pitchFamily="34" charset="0"/>
              </a:rPr>
              <a:t>Pro </a:t>
            </a:r>
            <a:r>
              <a:rPr lang="de-DE" sz="2400" b="1" dirty="0">
                <a:latin typeface="Arial" pitchFamily="34" charset="0"/>
                <a:cs typeface="Arial" pitchFamily="34" charset="0"/>
              </a:rPr>
              <a:t>Schultag </a:t>
            </a:r>
            <a:r>
              <a:rPr lang="de-DE" sz="2400" b="1" dirty="0" smtClean="0">
                <a:latin typeface="Arial" pitchFamily="34" charset="0"/>
                <a:cs typeface="Arial" pitchFamily="34" charset="0"/>
              </a:rPr>
              <a:t>werden </a:t>
            </a:r>
            <a:r>
              <a:rPr lang="de-DE" sz="2400" b="0" dirty="0" smtClean="0">
                <a:latin typeface="Arial" pitchFamily="34" charset="0"/>
                <a:cs typeface="Arial" pitchFamily="34" charset="0"/>
              </a:rPr>
              <a:t>im Schnitt rund </a:t>
            </a:r>
            <a:r>
              <a:rPr lang="de-DE" sz="2400" b="1" dirty="0">
                <a:latin typeface="Arial" pitchFamily="34" charset="0"/>
                <a:cs typeface="Arial" pitchFamily="34" charset="0"/>
              </a:rPr>
              <a:t>6</a:t>
            </a:r>
            <a:r>
              <a:rPr lang="de-DE" sz="2400" b="1" dirty="0" smtClean="0">
                <a:latin typeface="Arial" pitchFamily="34" charset="0"/>
                <a:cs typeface="Arial" pitchFamily="34" charset="0"/>
              </a:rPr>
              <a:t>0 </a:t>
            </a:r>
            <a:r>
              <a:rPr lang="de-DE" sz="2400" b="1" dirty="0">
                <a:latin typeface="Arial" pitchFamily="34" charset="0"/>
                <a:cs typeface="Arial" pitchFamily="34" charset="0"/>
              </a:rPr>
              <a:t>Personen </a:t>
            </a:r>
            <a:r>
              <a:rPr lang="de-DE" sz="2400" b="1" dirty="0" smtClean="0">
                <a:latin typeface="Arial" pitchFamily="34" charset="0"/>
                <a:cs typeface="Arial" pitchFamily="34" charset="0"/>
              </a:rPr>
              <a:t>bei Feuerwehrlehrgängen und Brandschutzkursen </a:t>
            </a:r>
            <a:r>
              <a:rPr lang="de-DE" sz="2400" b="0" dirty="0" smtClean="0">
                <a:latin typeface="Arial" pitchFamily="34" charset="0"/>
                <a:cs typeface="Arial" pitchFamily="34" charset="0"/>
              </a:rPr>
              <a:t>ausgebildet</a:t>
            </a:r>
            <a:r>
              <a:rPr lang="de-DE" sz="2400" b="0" dirty="0">
                <a:latin typeface="Arial" pitchFamily="34" charset="0"/>
                <a:cs typeface="Arial" pitchFamily="34" charset="0"/>
              </a:rPr>
              <a:t>.</a:t>
            </a:r>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t="7669" b="41071"/>
          <a:stretch/>
        </p:blipFill>
        <p:spPr>
          <a:xfrm>
            <a:off x="535680" y="799191"/>
            <a:ext cx="3676280" cy="2334950"/>
          </a:xfrm>
          <a:prstGeom prst="rect">
            <a:avLst/>
          </a:prstGeom>
          <a:ln>
            <a:noFill/>
          </a:ln>
          <a:effectLst>
            <a:outerShdw blurRad="292100" dist="139700" dir="2700000" algn="tl" rotWithShape="0">
              <a:srgbClr val="333333">
                <a:alpha val="65000"/>
              </a:srgbClr>
            </a:outerShdw>
          </a:effectLst>
        </p:spPr>
      </p:pic>
      <p:pic>
        <p:nvPicPr>
          <p:cNvPr id="19" name="Grafik 18"/>
          <p:cNvPicPr>
            <a:picLocks noChangeAspect="1"/>
          </p:cNvPicPr>
          <p:nvPr/>
        </p:nvPicPr>
        <p:blipFill rotWithShape="1">
          <a:blip r:embed="rId4" cstate="print">
            <a:extLst>
              <a:ext uri="{28A0092B-C50C-407E-A947-70E740481C1C}">
                <a14:useLocalDpi xmlns:a14="http://schemas.microsoft.com/office/drawing/2010/main" val="0"/>
              </a:ext>
            </a:extLst>
          </a:blip>
          <a:srcRect r="14263" b="18182"/>
          <a:stretch/>
        </p:blipFill>
        <p:spPr>
          <a:xfrm>
            <a:off x="4788024" y="797741"/>
            <a:ext cx="3672408" cy="2336400"/>
          </a:xfrm>
          <a:prstGeom prst="rect">
            <a:avLst/>
          </a:prstGeom>
          <a:ln>
            <a:noFill/>
          </a:ln>
          <a:effectLst>
            <a:outerShdw blurRad="292100" dist="139700" dir="2700000" algn="tl" rotWithShape="0">
              <a:srgbClr val="333333">
                <a:alpha val="65000"/>
              </a:srgbClr>
            </a:outerShdw>
          </a:effectLst>
        </p:spPr>
      </p:pic>
      <p:pic>
        <p:nvPicPr>
          <p:cNvPr id="20" name="Grafik 19"/>
          <p:cNvPicPr>
            <a:picLocks noChangeAspect="1"/>
          </p:cNvPicPr>
          <p:nvPr/>
        </p:nvPicPr>
        <p:blipFill rotWithShape="1">
          <a:blip r:embed="rId5"/>
          <a:srcRect l="12597" t="5077" b="10453"/>
          <a:stretch/>
        </p:blipFill>
        <p:spPr>
          <a:xfrm>
            <a:off x="518979" y="3356991"/>
            <a:ext cx="3675600" cy="2376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280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6769100" y="2116138"/>
            <a:ext cx="2098675" cy="2844800"/>
          </a:xfrm>
          <a:prstGeom prst="rect">
            <a:avLst/>
          </a:prstGeom>
          <a:noFill/>
          <a:ln>
            <a:noFill/>
          </a:ln>
          <a:extLst>
            <a:ext uri="{909E8E84-426E-40DD-AFC4-6F175D3DCCD1}">
              <a14:hiddenFill xmlns:a14="http://schemas.microsoft.com/office/drawing/2010/main">
                <a:solidFill>
                  <a:srgbClr val="BBDA4A"/>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25283" name="Rectangle 3"/>
          <p:cNvSpPr>
            <a:spLocks noChangeArrowheads="1"/>
          </p:cNvSpPr>
          <p:nvPr/>
        </p:nvSpPr>
        <p:spPr bwMode="auto">
          <a:xfrm>
            <a:off x="6769100" y="2116138"/>
            <a:ext cx="20986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BBDA4A"/>
                </a:solidFill>
                <a:miter lim="800000"/>
                <a:headEnd/>
                <a:tailEnd/>
              </a14:hiddenLine>
            </a:ext>
          </a:extLst>
        </p:spPr>
        <p:txBody>
          <a:bodyPr/>
          <a:lstStyle/>
          <a:p>
            <a:endParaRPr lang="de-DE"/>
          </a:p>
        </p:txBody>
      </p:sp>
      <p:sp>
        <p:nvSpPr>
          <p:cNvPr id="225284" name="Text Box 4"/>
          <p:cNvSpPr txBox="1">
            <a:spLocks noChangeArrowheads="1"/>
          </p:cNvSpPr>
          <p:nvPr/>
        </p:nvSpPr>
        <p:spPr bwMode="auto">
          <a:xfrm>
            <a:off x="155575" y="764704"/>
            <a:ext cx="8915400" cy="264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3000" dirty="0"/>
              <a:t>Fachwerkstatt für die Instandhaltung von:</a:t>
            </a:r>
            <a:r>
              <a:rPr lang="de-DE" sz="1200" dirty="0"/>
              <a:t/>
            </a:r>
            <a:br>
              <a:rPr lang="de-DE" sz="1200" dirty="0"/>
            </a:br>
            <a:endParaRPr lang="de-DE" sz="100" dirty="0"/>
          </a:p>
          <a:p>
            <a:pPr>
              <a:spcBef>
                <a:spcPct val="50000"/>
              </a:spcBef>
            </a:pPr>
            <a:r>
              <a:rPr lang="de-DE" b="0" dirty="0"/>
              <a:t>- Atemschutzgeräten, Druckluftflaschen, Kompressoren</a:t>
            </a:r>
            <a:br>
              <a:rPr lang="de-DE" b="0" dirty="0"/>
            </a:br>
            <a:r>
              <a:rPr lang="de-DE" b="0" dirty="0"/>
              <a:t/>
            </a:r>
            <a:br>
              <a:rPr lang="de-DE" b="0" dirty="0"/>
            </a:br>
            <a:r>
              <a:rPr lang="de-DE" b="0" dirty="0"/>
              <a:t>- Gaswarngeräten </a:t>
            </a:r>
            <a:br>
              <a:rPr lang="de-DE" b="0" dirty="0"/>
            </a:br>
            <a:r>
              <a:rPr lang="de-DE" b="0" dirty="0"/>
              <a:t/>
            </a:r>
            <a:br>
              <a:rPr lang="de-DE" b="0" dirty="0"/>
            </a:br>
            <a:r>
              <a:rPr lang="de-DE" b="0" dirty="0"/>
              <a:t>- Vollschutzanzügen</a:t>
            </a:r>
            <a:br>
              <a:rPr lang="de-DE" b="0" dirty="0"/>
            </a:br>
            <a:r>
              <a:rPr lang="de-DE" b="0" dirty="0"/>
              <a:t/>
            </a:r>
            <a:br>
              <a:rPr lang="de-DE" b="0" dirty="0"/>
            </a:br>
            <a:r>
              <a:rPr lang="de-DE" b="0" dirty="0"/>
              <a:t>- Feuerlöschern</a:t>
            </a:r>
          </a:p>
        </p:txBody>
      </p:sp>
      <p:sp>
        <p:nvSpPr>
          <p:cNvPr id="225285" name="Rectangle 5"/>
          <p:cNvSpPr>
            <a:spLocks noGrp="1" noChangeArrowheads="1"/>
          </p:cNvSpPr>
          <p:nvPr>
            <p:ph type="title"/>
          </p:nvPr>
        </p:nvSpPr>
        <p:spPr bwMode="auto">
          <a:xfrm>
            <a:off x="0" y="1"/>
            <a:ext cx="9144000" cy="660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Technische Unterstützung der Feuerwehren</a:t>
            </a:r>
            <a:endParaRPr lang="de-DE" b="1" kern="1200" dirty="0"/>
          </a:p>
        </p:txBody>
      </p:sp>
      <p:pic>
        <p:nvPicPr>
          <p:cNvPr id="225289" name="Picture 9" descr="15"/>
          <p:cNvPicPr>
            <a:picLocks noChangeAspect="1" noChangeArrowheads="1"/>
          </p:cNvPicPr>
          <p:nvPr/>
        </p:nvPicPr>
        <p:blipFill>
          <a:blip r:embed="rId3" cstate="print">
            <a:extLst>
              <a:ext uri="{28A0092B-C50C-407E-A947-70E740481C1C}">
                <a14:useLocalDpi xmlns:a14="http://schemas.microsoft.com/office/drawing/2010/main" val="0"/>
              </a:ext>
            </a:extLst>
          </a:blip>
          <a:srcRect l="2216" r="8279"/>
          <a:stretch>
            <a:fillRect/>
          </a:stretch>
        </p:blipFill>
        <p:spPr bwMode="auto">
          <a:xfrm>
            <a:off x="6275338" y="2120900"/>
            <a:ext cx="2697163" cy="401637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25290" name="Picture 10" descr="15_1"/>
          <p:cNvPicPr>
            <a:picLocks noChangeAspect="1" noChangeArrowheads="1"/>
          </p:cNvPicPr>
          <p:nvPr/>
        </p:nvPicPr>
        <p:blipFill>
          <a:blip r:embed="rId4" cstate="print">
            <a:extLst>
              <a:ext uri="{28A0092B-C50C-407E-A947-70E740481C1C}">
                <a14:useLocalDpi xmlns:a14="http://schemas.microsoft.com/office/drawing/2010/main" val="0"/>
              </a:ext>
            </a:extLst>
          </a:blip>
          <a:srcRect b="494"/>
          <a:stretch>
            <a:fillRect/>
          </a:stretch>
        </p:blipFill>
        <p:spPr bwMode="auto">
          <a:xfrm>
            <a:off x="3428951" y="2123280"/>
            <a:ext cx="2698750" cy="4011613"/>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23715" b="13328"/>
          <a:stretch/>
        </p:blipFill>
        <p:spPr bwMode="auto">
          <a:xfrm>
            <a:off x="179512" y="3789040"/>
            <a:ext cx="3101802" cy="2348235"/>
          </a:xfrm>
          <a:prstGeom prst="rect">
            <a:avLst/>
          </a:prstGeom>
          <a:noFill/>
          <a:ln w="285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799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5"/>
          <p:cNvSpPr>
            <a:spLocks noGrp="1" noChangeArrowheads="1"/>
          </p:cNvSpPr>
          <p:nvPr>
            <p:ph type="title"/>
          </p:nvPr>
        </p:nvSpPr>
        <p:spPr bwMode="auto">
          <a:xfrm>
            <a:off x="0" y="1"/>
            <a:ext cx="9144000" cy="660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sz="2800" b="1" kern="1200" dirty="0" smtClean="0"/>
              <a:t>Verwaltungsmäßige Unterstützung der Feuerwehren</a:t>
            </a:r>
            <a:endParaRPr lang="de-DE" sz="2800" b="1" kern="1200" dirty="0"/>
          </a:p>
        </p:txBody>
      </p:sp>
      <p:sp>
        <p:nvSpPr>
          <p:cNvPr id="10" name="Rectangle 18"/>
          <p:cNvSpPr>
            <a:spLocks noChangeArrowheads="1"/>
          </p:cNvSpPr>
          <p:nvPr/>
        </p:nvSpPr>
        <p:spPr bwMode="auto">
          <a:xfrm>
            <a:off x="430841" y="1186532"/>
            <a:ext cx="8389631"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de-DE" sz="2200" b="0" dirty="0">
                <a:solidFill>
                  <a:srgbClr val="1F1A17"/>
                </a:solidFill>
                <a:latin typeface="Arial" charset="0"/>
                <a:cs typeface="Arial" charset="0"/>
              </a:rPr>
              <a:t>Betreuung </a:t>
            </a:r>
            <a:r>
              <a:rPr lang="de-DE" sz="2200" b="0" dirty="0" smtClean="0">
                <a:solidFill>
                  <a:srgbClr val="1F1A17"/>
                </a:solidFill>
                <a:latin typeface="Arial" charset="0"/>
                <a:cs typeface="Arial" charset="0"/>
              </a:rPr>
              <a:t>in </a:t>
            </a:r>
            <a:r>
              <a:rPr lang="de-DE" sz="2200" b="0" dirty="0">
                <a:solidFill>
                  <a:srgbClr val="1F1A17"/>
                </a:solidFill>
                <a:latin typeface="Arial" charset="0"/>
                <a:cs typeface="Arial" charset="0"/>
              </a:rPr>
              <a:t>allen </a:t>
            </a:r>
            <a:r>
              <a:rPr lang="de-DE" sz="2200" b="0" dirty="0" smtClean="0">
                <a:solidFill>
                  <a:srgbClr val="1F1A17"/>
                </a:solidFill>
                <a:latin typeface="Arial" charset="0"/>
                <a:cs typeface="Arial" charset="0"/>
              </a:rPr>
              <a:t>Verwaltungsangelegenheiten</a:t>
            </a:r>
            <a:r>
              <a:rPr lang="de-DE" sz="2200" dirty="0" smtClean="0">
                <a:solidFill>
                  <a:srgbClr val="1F1A17"/>
                </a:solidFill>
                <a:latin typeface="Arial" charset="0"/>
                <a:cs typeface="Arial" charset="0"/>
              </a:rPr>
              <a:t>:</a:t>
            </a:r>
            <a:br>
              <a:rPr lang="de-DE" sz="2200" dirty="0" smtClean="0">
                <a:solidFill>
                  <a:srgbClr val="1F1A17"/>
                </a:solidFill>
                <a:latin typeface="Arial" charset="0"/>
                <a:cs typeface="Arial" charset="0"/>
              </a:rPr>
            </a:br>
            <a:endParaRPr lang="de-DE" sz="2200" dirty="0" smtClean="0">
              <a:solidFill>
                <a:srgbClr val="1F1A17"/>
              </a:solidFill>
              <a:latin typeface="Arial" charset="0"/>
              <a:cs typeface="Arial" charset="0"/>
            </a:endParaRPr>
          </a:p>
          <a:p>
            <a:pPr marL="285750" indent="-285750" algn="just">
              <a:lnSpc>
                <a:spcPct val="150000"/>
              </a:lnSpc>
              <a:buFont typeface="Wingdings" panose="05000000000000000000" pitchFamily="2" charset="2"/>
              <a:buChar char="§"/>
            </a:pPr>
            <a:r>
              <a:rPr lang="de-DE" sz="2200" dirty="0">
                <a:solidFill>
                  <a:srgbClr val="1F1A17"/>
                </a:solidFill>
                <a:latin typeface="Arial" charset="0"/>
                <a:cs typeface="Arial" charset="0"/>
              </a:rPr>
              <a:t>Mitgliederverwaltung, </a:t>
            </a:r>
          </a:p>
          <a:p>
            <a:pPr marL="285750" lvl="0" indent="-285750" algn="just">
              <a:lnSpc>
                <a:spcPct val="150000"/>
              </a:lnSpc>
              <a:buFont typeface="Wingdings" panose="05000000000000000000" pitchFamily="2" charset="2"/>
              <a:buChar char="§"/>
            </a:pPr>
            <a:r>
              <a:rPr lang="de-DE" sz="2200" dirty="0" smtClean="0">
                <a:solidFill>
                  <a:srgbClr val="1F1A17"/>
                </a:solidFill>
                <a:latin typeface="Arial" charset="0"/>
                <a:cs typeface="Arial" charset="0"/>
              </a:rPr>
              <a:t>Versicherungswesen,</a:t>
            </a:r>
          </a:p>
          <a:p>
            <a:pPr marL="285750" indent="-285750" algn="just">
              <a:lnSpc>
                <a:spcPct val="150000"/>
              </a:lnSpc>
              <a:buFont typeface="Wingdings" panose="05000000000000000000" pitchFamily="2" charset="2"/>
              <a:buChar char="§"/>
            </a:pPr>
            <a:r>
              <a:rPr lang="de-DE" sz="2200" dirty="0">
                <a:solidFill>
                  <a:srgbClr val="1F1A17"/>
                </a:solidFill>
                <a:latin typeface="Arial" charset="0"/>
                <a:cs typeface="Arial" charset="0"/>
              </a:rPr>
              <a:t>Bearbeitung der Landesbeiträge, </a:t>
            </a:r>
            <a:endParaRPr lang="de-DE" sz="2200" dirty="0" smtClean="0">
              <a:solidFill>
                <a:srgbClr val="1F1A17"/>
              </a:solidFill>
              <a:latin typeface="Arial" charset="0"/>
              <a:cs typeface="Arial" charset="0"/>
            </a:endParaRPr>
          </a:p>
          <a:p>
            <a:pPr marL="285750" indent="-285750" algn="just">
              <a:lnSpc>
                <a:spcPct val="150000"/>
              </a:lnSpc>
              <a:buFont typeface="Wingdings" panose="05000000000000000000" pitchFamily="2" charset="2"/>
              <a:buChar char="§"/>
            </a:pPr>
            <a:r>
              <a:rPr lang="de-DE" sz="2200" dirty="0" smtClean="0">
                <a:solidFill>
                  <a:srgbClr val="1F1A17"/>
                </a:solidFill>
                <a:latin typeface="Arial" charset="0"/>
                <a:cs typeface="Arial" charset="0"/>
              </a:rPr>
              <a:t>Haushaltsführung,</a:t>
            </a:r>
          </a:p>
          <a:p>
            <a:pPr marL="285750" lvl="0" indent="-285750" algn="just">
              <a:lnSpc>
                <a:spcPct val="150000"/>
              </a:lnSpc>
              <a:buFont typeface="Wingdings" panose="05000000000000000000" pitchFamily="2" charset="2"/>
              <a:buChar char="§"/>
            </a:pPr>
            <a:r>
              <a:rPr lang="de-DE" sz="2200" dirty="0" smtClean="0">
                <a:solidFill>
                  <a:srgbClr val="1F1A17"/>
                </a:solidFill>
                <a:latin typeface="Arial" charset="0"/>
                <a:cs typeface="Arial" charset="0"/>
              </a:rPr>
              <a:t>Veranstaltungen und Steuerfragen</a:t>
            </a:r>
          </a:p>
          <a:p>
            <a:pPr marL="285750" lvl="0" indent="-285750" algn="just">
              <a:lnSpc>
                <a:spcPct val="150000"/>
              </a:lnSpc>
              <a:buFont typeface="Wingdings" panose="05000000000000000000" pitchFamily="2" charset="2"/>
              <a:buChar char="§"/>
            </a:pPr>
            <a:r>
              <a:rPr lang="de-DE" sz="2200" dirty="0" smtClean="0">
                <a:solidFill>
                  <a:srgbClr val="1F1A17"/>
                </a:solidFill>
                <a:latin typeface="Arial" charset="0"/>
                <a:cs typeface="Arial" charset="0"/>
              </a:rPr>
              <a:t>Ehrungen</a:t>
            </a:r>
            <a:r>
              <a:rPr lang="de-DE" sz="2200" dirty="0">
                <a:solidFill>
                  <a:srgbClr val="1F1A17"/>
                </a:solidFill>
                <a:latin typeface="Arial" charset="0"/>
                <a:cs typeface="Arial" charset="0"/>
              </a:rPr>
              <a:t>, usw</a:t>
            </a:r>
            <a:r>
              <a:rPr lang="de-DE" sz="2200" dirty="0" smtClean="0">
                <a:solidFill>
                  <a:srgbClr val="1F1A17"/>
                </a:solidFill>
                <a:latin typeface="Arial" charset="0"/>
                <a:cs typeface="Arial" charset="0"/>
              </a:rPr>
              <a:t>.</a:t>
            </a:r>
            <a:endParaRPr lang="de-DE" sz="2200" dirty="0">
              <a:latin typeface="Arial" charset="0"/>
              <a:cs typeface="Arial" charset="0"/>
            </a:endParaRPr>
          </a:p>
          <a:p>
            <a:pPr algn="just"/>
            <a:endParaRPr lang="de-DE" dirty="0">
              <a:latin typeface="Arial" charset="0"/>
              <a:cs typeface="Arial" charset="0"/>
            </a:endParaRPr>
          </a:p>
        </p:txBody>
      </p:sp>
      <p:pic>
        <p:nvPicPr>
          <p:cNvPr id="14" name="Grafik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5240" b="1385"/>
          <a:stretch/>
        </p:blipFill>
        <p:spPr>
          <a:xfrm>
            <a:off x="5073992" y="2132856"/>
            <a:ext cx="4067944" cy="2543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26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Pic-Tirol"/>
          <p:cNvPicPr>
            <a:picLocks noChangeAspect="1" noChangeArrowheads="1"/>
          </p:cNvPicPr>
          <p:nvPr/>
        </p:nvPicPr>
        <p:blipFill>
          <a:blip r:embed="rId3">
            <a:lum bright="10000"/>
            <a:extLst>
              <a:ext uri="{28A0092B-C50C-407E-A947-70E740481C1C}">
                <a14:useLocalDpi xmlns:a14="http://schemas.microsoft.com/office/drawing/2010/main" val="0"/>
              </a:ext>
            </a:extLst>
          </a:blip>
          <a:srcRect l="7559"/>
          <a:stretch>
            <a:fillRect/>
          </a:stretch>
        </p:blipFill>
        <p:spPr bwMode="auto">
          <a:xfrm>
            <a:off x="276225" y="1061616"/>
            <a:ext cx="6069013"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208899" name="Picture 3"/>
          <p:cNvPicPr>
            <a:picLocks noChangeAspect="1" noChangeArrowheads="1"/>
          </p:cNvPicPr>
          <p:nvPr/>
        </p:nvPicPr>
        <p:blipFill>
          <a:blip r:embed="rId4">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28575" y="539328"/>
            <a:ext cx="5437188" cy="3457575"/>
          </a:xfrm>
          <a:prstGeom prst="rect">
            <a:avLst/>
          </a:prstGeom>
          <a:noFill/>
          <a:extLst>
            <a:ext uri="{909E8E84-426E-40DD-AFC4-6F175D3DCCD1}">
              <a14:hiddenFill xmlns:a14="http://schemas.microsoft.com/office/drawing/2010/main">
                <a:solidFill>
                  <a:srgbClr val="FFFFFF"/>
                </a:solidFill>
              </a14:hiddenFill>
            </a:ext>
          </a:extLst>
        </p:spPr>
      </p:pic>
      <p:sp>
        <p:nvSpPr>
          <p:cNvPr id="208900" name="Text Box 4"/>
          <p:cNvSpPr txBox="1">
            <a:spLocks noChangeArrowheads="1"/>
          </p:cNvSpPr>
          <p:nvPr/>
        </p:nvSpPr>
        <p:spPr bwMode="auto">
          <a:xfrm>
            <a:off x="274638" y="4327103"/>
            <a:ext cx="6061075" cy="2016125"/>
          </a:xfrm>
          <a:prstGeom prst="rect">
            <a:avLst/>
          </a:prstGeom>
          <a:solidFill>
            <a:srgbClr val="EAEAEA">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800" b="0" dirty="0"/>
              <a:t>Landwirtschaft, Handwerk und Industrie, Tourismus, Dienstleistung</a:t>
            </a:r>
          </a:p>
          <a:p>
            <a:pPr>
              <a:spcBef>
                <a:spcPct val="50000"/>
              </a:spcBef>
            </a:pPr>
            <a:r>
              <a:rPr lang="de-DE" sz="1800" b="0" dirty="0"/>
              <a:t>Gefahren durch </a:t>
            </a:r>
            <a:r>
              <a:rPr lang="de-DE" sz="1800" dirty="0"/>
              <a:t>Topographie</a:t>
            </a:r>
          </a:p>
          <a:p>
            <a:pPr>
              <a:spcBef>
                <a:spcPct val="50000"/>
              </a:spcBef>
            </a:pPr>
            <a:r>
              <a:rPr lang="de-DE" sz="1800" b="0" dirty="0"/>
              <a:t>Da Südtirol ein </a:t>
            </a:r>
            <a:r>
              <a:rPr lang="de-DE" sz="1800" dirty="0"/>
              <a:t>Durchzugsland</a:t>
            </a:r>
            <a:r>
              <a:rPr lang="de-DE" sz="1800" b="0" dirty="0"/>
              <a:t> von Nord nach Süd ist, sind auch Gefahren durch den Transport von gefährlichen Gütern zu beachten.</a:t>
            </a:r>
          </a:p>
        </p:txBody>
      </p:sp>
      <p:sp>
        <p:nvSpPr>
          <p:cNvPr id="208901" name="Rectangle 5"/>
          <p:cNvSpPr>
            <a:spLocks noGrp="1" noChangeArrowheads="1"/>
          </p:cNvSpPr>
          <p:nvPr>
            <p:ph type="title"/>
          </p:nvPr>
        </p:nvSpPr>
        <p:spPr bwMode="auto">
          <a:xfrm>
            <a:off x="0" y="-27384"/>
            <a:ext cx="9144000" cy="576064"/>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Das Land Südtirol</a:t>
            </a:r>
          </a:p>
        </p:txBody>
      </p:sp>
      <p:sp>
        <p:nvSpPr>
          <p:cNvPr id="208902" name="Text Box 6"/>
          <p:cNvSpPr txBox="1">
            <a:spLocks noChangeArrowheads="1"/>
          </p:cNvSpPr>
          <p:nvPr/>
        </p:nvSpPr>
        <p:spPr bwMode="auto">
          <a:xfrm>
            <a:off x="1073150" y="1841078"/>
            <a:ext cx="3563938"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800" dirty="0"/>
              <a:t>Gesamtfläche: </a:t>
            </a:r>
            <a:r>
              <a:rPr lang="de-DE" sz="1800" b="0" dirty="0"/>
              <a:t>ca. 7.400 km²</a:t>
            </a:r>
          </a:p>
          <a:p>
            <a:r>
              <a:rPr lang="de-DE" sz="1800" dirty="0"/>
              <a:t/>
            </a:r>
            <a:br>
              <a:rPr lang="de-DE" sz="1800" dirty="0"/>
            </a:br>
            <a:r>
              <a:rPr lang="de-DE" sz="1800" dirty="0"/>
              <a:t>Einwohnerzahl: </a:t>
            </a:r>
            <a:r>
              <a:rPr lang="de-DE" sz="1800" b="0" dirty="0"/>
              <a:t>ca. </a:t>
            </a:r>
            <a:r>
              <a:rPr lang="de-DE" sz="1800" b="0" dirty="0" smtClean="0"/>
              <a:t>530.000</a:t>
            </a:r>
            <a:endParaRPr lang="de-DE" sz="1800" b="0" dirty="0"/>
          </a:p>
          <a:p>
            <a:pPr>
              <a:spcBef>
                <a:spcPct val="50000"/>
              </a:spcBef>
            </a:pPr>
            <a:endParaRPr lang="de-DE" sz="1800" b="0" dirty="0"/>
          </a:p>
        </p:txBody>
      </p:sp>
      <p:pic>
        <p:nvPicPr>
          <p:cNvPr id="208903" name="Picture 7" descr="viareggio_2_DW_Verm_842394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4895428"/>
            <a:ext cx="2447925" cy="14859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nvGrpSpPr>
          <p:cNvPr id="208904" name="Group 8"/>
          <p:cNvGrpSpPr>
            <a:grpSpLocks/>
          </p:cNvGrpSpPr>
          <p:nvPr/>
        </p:nvGrpSpPr>
        <p:grpSpPr bwMode="auto">
          <a:xfrm>
            <a:off x="6516688" y="1079078"/>
            <a:ext cx="2447925" cy="3635375"/>
            <a:chOff x="4105" y="890"/>
            <a:chExt cx="1542" cy="2290"/>
          </a:xfrm>
        </p:grpSpPr>
        <p:pic>
          <p:nvPicPr>
            <p:cNvPr id="208905" name="Picture 9" descr="Bild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5" y="890"/>
              <a:ext cx="1542" cy="10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06" name="Picture 10" descr="PB2100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5" y="2024"/>
              <a:ext cx="1542" cy="11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814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8904"/>
                                        </p:tgtEl>
                                        <p:attrNameLst>
                                          <p:attrName>style.visibility</p:attrName>
                                        </p:attrNameLst>
                                      </p:cBhvr>
                                      <p:to>
                                        <p:strVal val="visible"/>
                                      </p:to>
                                    </p:set>
                                    <p:anim calcmode="lin" valueType="num">
                                      <p:cBhvr>
                                        <p:cTn id="7" dur="500" fill="hold"/>
                                        <p:tgtEl>
                                          <p:spTgt spid="208904"/>
                                        </p:tgtEl>
                                        <p:attrNameLst>
                                          <p:attrName>ppt_w</p:attrName>
                                        </p:attrNameLst>
                                      </p:cBhvr>
                                      <p:tavLst>
                                        <p:tav tm="0">
                                          <p:val>
                                            <p:fltVal val="0"/>
                                          </p:val>
                                        </p:tav>
                                        <p:tav tm="100000">
                                          <p:val>
                                            <p:strVal val="#ppt_w"/>
                                          </p:val>
                                        </p:tav>
                                      </p:tavLst>
                                    </p:anim>
                                    <p:anim calcmode="lin" valueType="num">
                                      <p:cBhvr>
                                        <p:cTn id="8" dur="500" fill="hold"/>
                                        <p:tgtEl>
                                          <p:spTgt spid="2089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08903"/>
                                        </p:tgtEl>
                                        <p:attrNameLst>
                                          <p:attrName>style.visibility</p:attrName>
                                        </p:attrNameLst>
                                      </p:cBhvr>
                                      <p:to>
                                        <p:strVal val="visible"/>
                                      </p:to>
                                    </p:set>
                                    <p:anim calcmode="lin" valueType="num">
                                      <p:cBhvr>
                                        <p:cTn id="13" dur="500" fill="hold"/>
                                        <p:tgtEl>
                                          <p:spTgt spid="208903"/>
                                        </p:tgtEl>
                                        <p:attrNameLst>
                                          <p:attrName>ppt_w</p:attrName>
                                        </p:attrNameLst>
                                      </p:cBhvr>
                                      <p:tavLst>
                                        <p:tav tm="0">
                                          <p:val>
                                            <p:fltVal val="0"/>
                                          </p:val>
                                        </p:tav>
                                        <p:tav tm="100000">
                                          <p:val>
                                            <p:strVal val="#ppt_w"/>
                                          </p:val>
                                        </p:tav>
                                      </p:tavLst>
                                    </p:anim>
                                    <p:anim calcmode="lin" valueType="num">
                                      <p:cBhvr>
                                        <p:cTn id="14" dur="500" fill="hold"/>
                                        <p:tgtEl>
                                          <p:spTgt spid="2089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5"/>
          <p:cNvSpPr>
            <a:spLocks noGrp="1" noChangeArrowheads="1"/>
          </p:cNvSpPr>
          <p:nvPr>
            <p:ph type="title"/>
          </p:nvPr>
        </p:nvSpPr>
        <p:spPr bwMode="auto">
          <a:xfrm>
            <a:off x="0" y="1"/>
            <a:ext cx="9144000" cy="660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sz="2800" b="1" kern="1200" dirty="0" smtClean="0"/>
              <a:t>Zusammenfassung</a:t>
            </a:r>
            <a:endParaRPr lang="de-DE" sz="2800" b="1" kern="1200" dirty="0"/>
          </a:p>
        </p:txBody>
      </p:sp>
      <p:sp>
        <p:nvSpPr>
          <p:cNvPr id="2" name="Textfeld 1"/>
          <p:cNvSpPr txBox="1"/>
          <p:nvPr/>
        </p:nvSpPr>
        <p:spPr>
          <a:xfrm>
            <a:off x="251520" y="973177"/>
            <a:ext cx="8424936" cy="1015663"/>
          </a:xfrm>
          <a:prstGeom prst="rect">
            <a:avLst/>
          </a:prstGeom>
          <a:noFill/>
        </p:spPr>
        <p:txBody>
          <a:bodyPr wrap="square" rtlCol="0">
            <a:spAutoFit/>
          </a:bodyPr>
          <a:lstStyle/>
          <a:p>
            <a:pPr algn="just"/>
            <a:r>
              <a:rPr lang="de-DE" sz="2000" dirty="0" smtClean="0"/>
              <a:t>Die Freiwilligen Feuerwehren sind rund um die Uhr bereit den Bürgern in Not bei Bränden, Unwetterereignissen, Verkehrsunfällen und sonstigen Notfällen </a:t>
            </a:r>
            <a:r>
              <a:rPr lang="de-DE" sz="2000" dirty="0"/>
              <a:t>schnell und wirkungsvoll zu </a:t>
            </a:r>
            <a:r>
              <a:rPr lang="de-DE" sz="2000" dirty="0" smtClean="0"/>
              <a:t>helfen. </a:t>
            </a:r>
            <a:endParaRPr lang="de-DE" sz="2000" dirty="0"/>
          </a:p>
        </p:txBody>
      </p:sp>
      <p:sp>
        <p:nvSpPr>
          <p:cNvPr id="6" name="Textfeld 5"/>
          <p:cNvSpPr txBox="1"/>
          <p:nvPr/>
        </p:nvSpPr>
        <p:spPr>
          <a:xfrm>
            <a:off x="251520" y="2137499"/>
            <a:ext cx="5328592" cy="707886"/>
          </a:xfrm>
          <a:prstGeom prst="rect">
            <a:avLst/>
          </a:prstGeom>
          <a:noFill/>
        </p:spPr>
        <p:txBody>
          <a:bodyPr wrap="square" rtlCol="0">
            <a:spAutoFit/>
          </a:bodyPr>
          <a:lstStyle/>
          <a:p>
            <a:pPr algn="just"/>
            <a:r>
              <a:rPr lang="de-DE" sz="2000" dirty="0" smtClean="0"/>
              <a:t>Sie führen diesen Dienst im Auftrag der Gemeinde freiwillig und unentgeltlich durch. </a:t>
            </a:r>
            <a:endParaRPr lang="de-DE" sz="2000" dirty="0"/>
          </a:p>
        </p:txBody>
      </p:sp>
      <p:sp>
        <p:nvSpPr>
          <p:cNvPr id="7" name="Textfeld 6"/>
          <p:cNvSpPr txBox="1"/>
          <p:nvPr/>
        </p:nvSpPr>
        <p:spPr>
          <a:xfrm>
            <a:off x="251520" y="2989401"/>
            <a:ext cx="5328592" cy="1938992"/>
          </a:xfrm>
          <a:prstGeom prst="rect">
            <a:avLst/>
          </a:prstGeom>
          <a:noFill/>
        </p:spPr>
        <p:txBody>
          <a:bodyPr wrap="square" rtlCol="0">
            <a:spAutoFit/>
          </a:bodyPr>
          <a:lstStyle/>
          <a:p>
            <a:pPr algn="just"/>
            <a:r>
              <a:rPr lang="de-DE" sz="2000" dirty="0" smtClean="0"/>
              <a:t>Die Freiwilligen Feuerwehren bemühen sich durch Veranstaltungen und Sammlungen Geldmittel für ihre Tätigkeit aufzubringen, sind aber natürlich auf die finanzielle Unterstützung der Gemeinde und des Landes angewiesen. </a:t>
            </a:r>
            <a:endParaRPr lang="de-DE" sz="2000" dirty="0"/>
          </a:p>
        </p:txBody>
      </p:sp>
      <p:sp>
        <p:nvSpPr>
          <p:cNvPr id="8" name="Textfeld 7"/>
          <p:cNvSpPr txBox="1"/>
          <p:nvPr/>
        </p:nvSpPr>
        <p:spPr>
          <a:xfrm>
            <a:off x="251520" y="5077633"/>
            <a:ext cx="8424936" cy="1015663"/>
          </a:xfrm>
          <a:prstGeom prst="rect">
            <a:avLst/>
          </a:prstGeom>
          <a:noFill/>
        </p:spPr>
        <p:txBody>
          <a:bodyPr wrap="square" rtlCol="0">
            <a:spAutoFit/>
          </a:bodyPr>
          <a:lstStyle/>
          <a:p>
            <a:pPr algn="just"/>
            <a:r>
              <a:rPr lang="de-DE" sz="2000" dirty="0" smtClean="0"/>
              <a:t>Eine gute Zusammenarbeit zwischen Gemeindeverwaltung und Feuerwehr ist unerlässlich, um diesen wichtigen Dienst für die Bevölkerung gewährleisten zu können. </a:t>
            </a:r>
            <a:endParaRPr lang="de-DE" sz="20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687" y="2137499"/>
            <a:ext cx="3466313" cy="2599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039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31" name="Picture 27" descr="lodr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124744"/>
            <a:ext cx="8877300" cy="4973638"/>
          </a:xfrm>
          <a:prstGeom prst="rect">
            <a:avLst/>
          </a:prstGeom>
          <a:noFill/>
          <a:extLst>
            <a:ext uri="{909E8E84-426E-40DD-AFC4-6F175D3DCCD1}">
              <a14:hiddenFill xmlns:a14="http://schemas.microsoft.com/office/drawing/2010/main">
                <a:solidFill>
                  <a:srgbClr val="FFFFFF"/>
                </a:solidFill>
              </a14:hiddenFill>
            </a:ext>
          </a:extLst>
        </p:spPr>
      </p:pic>
      <p:sp>
        <p:nvSpPr>
          <p:cNvPr id="200732" name="Rectangle 28"/>
          <p:cNvSpPr>
            <a:spLocks noGrp="1" noChangeArrowheads="1"/>
          </p:cNvSpPr>
          <p:nvPr>
            <p:ph type="title"/>
          </p:nvPr>
        </p:nvSpPr>
        <p:spPr bwMode="auto">
          <a:xfrm>
            <a:off x="0" y="261938"/>
            <a:ext cx="9144000" cy="5461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Danke für die Aufmerksamkeit</a:t>
            </a:r>
          </a:p>
        </p:txBody>
      </p:sp>
    </p:spTree>
    <p:extLst>
      <p:ext uri="{BB962C8B-B14F-4D97-AF65-F5344CB8AC3E}">
        <p14:creationId xmlns:p14="http://schemas.microsoft.com/office/powerpoint/2010/main" val="300261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200731"/>
                                        </p:tgtEl>
                                        <p:attrNameLst>
                                          <p:attrName>style.visibility</p:attrName>
                                        </p:attrNameLst>
                                      </p:cBhvr>
                                      <p:to>
                                        <p:strVal val="visible"/>
                                      </p:to>
                                    </p:set>
                                    <p:anim calcmode="lin" valueType="num">
                                      <p:cBhvr additive="base">
                                        <p:cTn id="7" dur="5000" fill="hold"/>
                                        <p:tgtEl>
                                          <p:spTgt spid="200731"/>
                                        </p:tgtEl>
                                        <p:attrNameLst>
                                          <p:attrName>ppt_x</p:attrName>
                                        </p:attrNameLst>
                                      </p:cBhvr>
                                      <p:tavLst>
                                        <p:tav tm="0">
                                          <p:val>
                                            <p:strVal val="1+#ppt_w/2"/>
                                          </p:val>
                                        </p:tav>
                                        <p:tav tm="100000">
                                          <p:val>
                                            <p:strVal val="#ppt_x"/>
                                          </p:val>
                                        </p:tav>
                                      </p:tavLst>
                                    </p:anim>
                                    <p:anim calcmode="lin" valueType="num">
                                      <p:cBhvr additive="base">
                                        <p:cTn id="8" dur="5000" fill="hold"/>
                                        <p:tgtEl>
                                          <p:spTgt spid="2007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Feu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1" y="-27384"/>
            <a:ext cx="9144000" cy="1008112"/>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Gründung der ersten </a:t>
            </a:r>
            <a:br>
              <a:rPr lang="de-DE" b="1" kern="1200" dirty="0"/>
            </a:br>
            <a:r>
              <a:rPr lang="de-DE" b="1" kern="1200" dirty="0"/>
              <a:t>Freiwilligen Feuerwehren Südtirols</a:t>
            </a:r>
          </a:p>
        </p:txBody>
      </p:sp>
      <p:graphicFrame>
        <p:nvGraphicFramePr>
          <p:cNvPr id="162819" name="Object 3"/>
          <p:cNvGraphicFramePr>
            <a:graphicFrameLocks noChangeAspect="1"/>
          </p:cNvGraphicFramePr>
          <p:nvPr>
            <p:extLst>
              <p:ext uri="{D42A27DB-BD31-4B8C-83A1-F6EECF244321}">
                <p14:modId xmlns:p14="http://schemas.microsoft.com/office/powerpoint/2010/main" val="1240215778"/>
              </p:ext>
            </p:extLst>
          </p:nvPr>
        </p:nvGraphicFramePr>
        <p:xfrm>
          <a:off x="1237377" y="1124744"/>
          <a:ext cx="6481340" cy="3970200"/>
        </p:xfrm>
        <a:graphic>
          <a:graphicData uri="http://schemas.openxmlformats.org/presentationml/2006/ole">
            <mc:AlternateContent xmlns:mc="http://schemas.openxmlformats.org/markup-compatibility/2006">
              <mc:Choice xmlns:v="urn:schemas-microsoft-com:vml" Requires="v">
                <p:oleObj spid="_x0000_s1073" name="Image Document" r:id="rId4" imgW="9420120" imgH="7315200" progId="Imaging.Dokument">
                  <p:embed/>
                </p:oleObj>
              </mc:Choice>
              <mc:Fallback>
                <p:oleObj name="Image Document" r:id="rId4" imgW="9420120" imgH="7315200" progId="Imaging.Dok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938"/>
                      <a:stretch>
                        <a:fillRect/>
                      </a:stretch>
                    </p:blipFill>
                    <p:spPr bwMode="auto">
                      <a:xfrm>
                        <a:off x="1237377" y="1124744"/>
                        <a:ext cx="6481340" cy="3970200"/>
                      </a:xfrm>
                      <a:prstGeom prst="rect">
                        <a:avLst/>
                      </a:prstGeom>
                      <a:noFill/>
                      <a:ln>
                        <a:noFill/>
                      </a:ln>
                      <a:effectLst/>
                      <a:extLst/>
                    </p:spPr>
                  </p:pic>
                </p:oleObj>
              </mc:Fallback>
            </mc:AlternateContent>
          </a:graphicData>
        </a:graphic>
      </p:graphicFrame>
      <p:sp>
        <p:nvSpPr>
          <p:cNvPr id="162820" name="Text Box 4"/>
          <p:cNvSpPr txBox="1">
            <a:spLocks noChangeArrowheads="1"/>
          </p:cNvSpPr>
          <p:nvPr/>
        </p:nvSpPr>
        <p:spPr bwMode="auto">
          <a:xfrm>
            <a:off x="1331640" y="5206404"/>
            <a:ext cx="2087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dirty="0"/>
              <a:t>1864</a:t>
            </a:r>
            <a:r>
              <a:rPr lang="de-DE" sz="2000" b="0" dirty="0"/>
              <a:t> Bruneck</a:t>
            </a:r>
          </a:p>
        </p:txBody>
      </p:sp>
      <p:sp>
        <p:nvSpPr>
          <p:cNvPr id="162821" name="Rectangle 5"/>
          <p:cNvSpPr>
            <a:spLocks noChangeArrowheads="1"/>
          </p:cNvSpPr>
          <p:nvPr/>
        </p:nvSpPr>
        <p:spPr bwMode="auto">
          <a:xfrm>
            <a:off x="1331640" y="5601692"/>
            <a:ext cx="153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a:t>1868</a:t>
            </a:r>
            <a:r>
              <a:rPr lang="de-DE" sz="2000" b="0"/>
              <a:t> Meran</a:t>
            </a:r>
          </a:p>
        </p:txBody>
      </p:sp>
      <p:sp>
        <p:nvSpPr>
          <p:cNvPr id="162822" name="Rectangle 6"/>
          <p:cNvSpPr>
            <a:spLocks noChangeArrowheads="1"/>
          </p:cNvSpPr>
          <p:nvPr/>
        </p:nvSpPr>
        <p:spPr bwMode="auto">
          <a:xfrm>
            <a:off x="3925615" y="5541367"/>
            <a:ext cx="455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a:t>1875</a:t>
            </a:r>
            <a:r>
              <a:rPr lang="de-DE" sz="2000" b="0"/>
              <a:t> Sterzing, Niederdorf, Schlanders </a:t>
            </a:r>
          </a:p>
        </p:txBody>
      </p:sp>
      <p:sp>
        <p:nvSpPr>
          <p:cNvPr id="162823" name="Rectangle 7"/>
          <p:cNvSpPr>
            <a:spLocks noChangeArrowheads="1"/>
          </p:cNvSpPr>
          <p:nvPr/>
        </p:nvSpPr>
        <p:spPr bwMode="auto">
          <a:xfrm>
            <a:off x="1331640" y="5962054"/>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a:t>1872</a:t>
            </a:r>
            <a:r>
              <a:rPr lang="de-DE" sz="2000" b="0"/>
              <a:t> Brixen</a:t>
            </a:r>
          </a:p>
        </p:txBody>
      </p:sp>
      <p:sp>
        <p:nvSpPr>
          <p:cNvPr id="162824" name="Rectangle 8"/>
          <p:cNvSpPr>
            <a:spLocks noChangeArrowheads="1"/>
          </p:cNvSpPr>
          <p:nvPr/>
        </p:nvSpPr>
        <p:spPr bwMode="auto">
          <a:xfrm>
            <a:off x="3939903" y="5962054"/>
            <a:ext cx="3949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a:t>1876</a:t>
            </a:r>
            <a:r>
              <a:rPr lang="de-DE" sz="2000" b="0"/>
              <a:t> St. Ulrich, Glurns, Welsberg</a:t>
            </a:r>
          </a:p>
        </p:txBody>
      </p:sp>
      <p:sp>
        <p:nvSpPr>
          <p:cNvPr id="162825" name="Rectangle 9"/>
          <p:cNvSpPr>
            <a:spLocks noChangeArrowheads="1"/>
          </p:cNvSpPr>
          <p:nvPr/>
        </p:nvSpPr>
        <p:spPr bwMode="auto">
          <a:xfrm>
            <a:off x="3924028" y="5157192"/>
            <a:ext cx="364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a:t>1874</a:t>
            </a:r>
            <a:r>
              <a:rPr lang="de-DE" sz="2000" b="0"/>
              <a:t> Bozen, Klausen, Toblach</a:t>
            </a:r>
          </a:p>
        </p:txBody>
      </p:sp>
    </p:spTree>
    <p:extLst>
      <p:ext uri="{BB962C8B-B14F-4D97-AF65-F5344CB8AC3E}">
        <p14:creationId xmlns:p14="http://schemas.microsoft.com/office/powerpoint/2010/main" val="290147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Oval 2"/>
          <p:cNvSpPr>
            <a:spLocks noChangeArrowheads="1"/>
          </p:cNvSpPr>
          <p:nvPr/>
        </p:nvSpPr>
        <p:spPr bwMode="auto">
          <a:xfrm>
            <a:off x="2286000" y="5238750"/>
            <a:ext cx="76200" cy="152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a:p>
        </p:txBody>
      </p:sp>
      <p:sp>
        <p:nvSpPr>
          <p:cNvPr id="210947" name="Oval 3"/>
          <p:cNvSpPr>
            <a:spLocks noChangeArrowheads="1"/>
          </p:cNvSpPr>
          <p:nvPr/>
        </p:nvSpPr>
        <p:spPr bwMode="auto">
          <a:xfrm>
            <a:off x="2349500" y="5454650"/>
            <a:ext cx="76200" cy="152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a:p>
        </p:txBody>
      </p:sp>
      <p:sp>
        <p:nvSpPr>
          <p:cNvPr id="210950" name="Rectangle 6"/>
          <p:cNvSpPr>
            <a:spLocks noGrp="1" noChangeArrowheads="1"/>
          </p:cNvSpPr>
          <p:nvPr>
            <p:ph type="title" idx="4294967295"/>
          </p:nvPr>
        </p:nvSpPr>
        <p:spPr bwMode="auto">
          <a:xfrm>
            <a:off x="0" y="-27384"/>
            <a:ext cx="9144000" cy="648097"/>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a:t>Der Feuerwehrdienst in Südtirol</a:t>
            </a:r>
          </a:p>
        </p:txBody>
      </p:sp>
      <p:sp>
        <p:nvSpPr>
          <p:cNvPr id="210951" name="Text Box 7"/>
          <p:cNvSpPr txBox="1">
            <a:spLocks noChangeArrowheads="1"/>
          </p:cNvSpPr>
          <p:nvPr/>
        </p:nvSpPr>
        <p:spPr bwMode="auto">
          <a:xfrm>
            <a:off x="230188" y="1298575"/>
            <a:ext cx="3889375"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solidFill>
                  <a:schemeClr val="bg1"/>
                </a:solidFill>
              </a:rPr>
              <a:t>116 Gemeinden</a:t>
            </a:r>
            <a:r>
              <a:rPr lang="de-DE" dirty="0">
                <a:solidFill>
                  <a:schemeClr val="bg1"/>
                </a:solidFill>
              </a:rPr>
              <a:t> </a:t>
            </a:r>
            <a:br>
              <a:rPr lang="de-DE" dirty="0">
                <a:solidFill>
                  <a:schemeClr val="bg1"/>
                </a:solidFill>
              </a:rPr>
            </a:br>
            <a:endParaRPr lang="de-DE" dirty="0">
              <a:solidFill>
                <a:schemeClr val="bg1"/>
              </a:solidFill>
            </a:endParaRPr>
          </a:p>
        </p:txBody>
      </p:sp>
      <p:sp>
        <p:nvSpPr>
          <p:cNvPr id="210952" name="Rectangle 8"/>
          <p:cNvSpPr>
            <a:spLocks noChangeArrowheads="1"/>
          </p:cNvSpPr>
          <p:nvPr/>
        </p:nvSpPr>
        <p:spPr bwMode="auto">
          <a:xfrm>
            <a:off x="5617592" y="4725144"/>
            <a:ext cx="3457575" cy="1489075"/>
          </a:xfrm>
          <a:prstGeom prst="rect">
            <a:avLst/>
          </a:prstGeom>
          <a:solidFill>
            <a:srgbClr val="FFFFC5"/>
          </a:solidFill>
          <a:ln w="5715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0953" name="Text Box 9"/>
          <p:cNvSpPr txBox="1">
            <a:spLocks noChangeArrowheads="1"/>
          </p:cNvSpPr>
          <p:nvPr/>
        </p:nvSpPr>
        <p:spPr bwMode="auto">
          <a:xfrm>
            <a:off x="6165279" y="4769594"/>
            <a:ext cx="2943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de-DE" sz="1400" dirty="0"/>
              <a:t>306 Freiwillige Feuerwehren mit  </a:t>
            </a:r>
            <a:r>
              <a:rPr kumimoji="1" lang="de-DE" sz="1400" dirty="0" smtClean="0"/>
              <a:t>13.000 </a:t>
            </a:r>
            <a:r>
              <a:rPr kumimoji="1" lang="de-DE" sz="1400" dirty="0"/>
              <a:t>aktiven Feuerwehrleuten</a:t>
            </a:r>
          </a:p>
        </p:txBody>
      </p:sp>
      <p:sp>
        <p:nvSpPr>
          <p:cNvPr id="210954" name="Text Box 10"/>
          <p:cNvSpPr txBox="1">
            <a:spLocks noChangeArrowheads="1"/>
          </p:cNvSpPr>
          <p:nvPr/>
        </p:nvSpPr>
        <p:spPr bwMode="auto">
          <a:xfrm>
            <a:off x="6173217" y="5426819"/>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de-DE" sz="1400"/>
              <a:t>1 Berufsfeuerwehr in Bozen</a:t>
            </a:r>
          </a:p>
        </p:txBody>
      </p:sp>
      <p:sp>
        <p:nvSpPr>
          <p:cNvPr id="210955" name="Text Box 11"/>
          <p:cNvSpPr txBox="1">
            <a:spLocks noChangeArrowheads="1"/>
          </p:cNvSpPr>
          <p:nvPr/>
        </p:nvSpPr>
        <p:spPr bwMode="auto">
          <a:xfrm>
            <a:off x="6185917" y="5880844"/>
            <a:ext cx="227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de-DE" sz="1400" dirty="0" smtClean="0"/>
              <a:t>2 </a:t>
            </a:r>
            <a:r>
              <a:rPr kumimoji="1" lang="de-DE" sz="1400" dirty="0"/>
              <a:t>Betriebsfeuerwehren</a:t>
            </a:r>
          </a:p>
        </p:txBody>
      </p:sp>
      <p:sp>
        <p:nvSpPr>
          <p:cNvPr id="210956" name="Oval 12"/>
          <p:cNvSpPr>
            <a:spLocks noChangeArrowheads="1"/>
          </p:cNvSpPr>
          <p:nvPr/>
        </p:nvSpPr>
        <p:spPr bwMode="auto">
          <a:xfrm>
            <a:off x="5792217" y="4918819"/>
            <a:ext cx="252412" cy="252412"/>
          </a:xfrm>
          <a:prstGeom prst="ellipse">
            <a:avLst/>
          </a:prstGeom>
          <a:solidFill>
            <a:srgbClr val="FF0000"/>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0957" name="Oval 13"/>
          <p:cNvSpPr>
            <a:spLocks noChangeArrowheads="1"/>
          </p:cNvSpPr>
          <p:nvPr/>
        </p:nvSpPr>
        <p:spPr bwMode="auto">
          <a:xfrm>
            <a:off x="5792217" y="5463331"/>
            <a:ext cx="252412" cy="252413"/>
          </a:xfrm>
          <a:prstGeom prst="ellipse">
            <a:avLst/>
          </a:prstGeom>
          <a:solidFill>
            <a:srgbClr val="33CC33"/>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0958" name="Oval 14"/>
          <p:cNvSpPr>
            <a:spLocks noChangeArrowheads="1"/>
          </p:cNvSpPr>
          <p:nvPr/>
        </p:nvSpPr>
        <p:spPr bwMode="auto">
          <a:xfrm>
            <a:off x="5789042" y="5893544"/>
            <a:ext cx="252412" cy="252412"/>
          </a:xfrm>
          <a:prstGeom prst="ellipse">
            <a:avLst/>
          </a:prstGeom>
          <a:solidFill>
            <a:schemeClr val="bg2"/>
          </a:soli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4" name="Grafik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33" y="705579"/>
            <a:ext cx="8923534" cy="5603741"/>
          </a:xfrm>
          <a:prstGeom prst="rect">
            <a:avLst/>
          </a:prstGeom>
        </p:spPr>
      </p:pic>
    </p:spTree>
    <p:extLst>
      <p:ext uri="{BB962C8B-B14F-4D97-AF65-F5344CB8AC3E}">
        <p14:creationId xmlns:p14="http://schemas.microsoft.com/office/powerpoint/2010/main" val="113546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
          <p:cNvSpPr txBox="1">
            <a:spLocks noChangeArrowheads="1"/>
          </p:cNvSpPr>
          <p:nvPr/>
        </p:nvSpPr>
        <p:spPr bwMode="auto">
          <a:xfrm>
            <a:off x="0" y="-27384"/>
            <a:ext cx="9144000" cy="648097"/>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bg1"/>
                </a:solidFill>
                <a:latin typeface="+mj-lt"/>
                <a:ea typeface="+mj-ea"/>
                <a:cs typeface="+mj-cs"/>
              </a:defRPr>
            </a:lvl1pPr>
            <a:lvl2pPr algn="l" rtl="0" fontAlgn="base">
              <a:spcBef>
                <a:spcPct val="0"/>
              </a:spcBef>
              <a:spcAft>
                <a:spcPct val="0"/>
              </a:spcAft>
              <a:defRPr sz="3200">
                <a:solidFill>
                  <a:schemeClr val="bg1"/>
                </a:solidFill>
                <a:latin typeface="Arial" charset="0"/>
              </a:defRPr>
            </a:lvl2pPr>
            <a:lvl3pPr algn="l" rtl="0" fontAlgn="base">
              <a:spcBef>
                <a:spcPct val="0"/>
              </a:spcBef>
              <a:spcAft>
                <a:spcPct val="0"/>
              </a:spcAft>
              <a:defRPr sz="3200">
                <a:solidFill>
                  <a:schemeClr val="bg1"/>
                </a:solidFill>
                <a:latin typeface="Arial" charset="0"/>
              </a:defRPr>
            </a:lvl3pPr>
            <a:lvl4pPr algn="l" rtl="0" fontAlgn="base">
              <a:spcBef>
                <a:spcPct val="0"/>
              </a:spcBef>
              <a:spcAft>
                <a:spcPct val="0"/>
              </a:spcAft>
              <a:defRPr sz="3200">
                <a:solidFill>
                  <a:schemeClr val="bg1"/>
                </a:solidFill>
                <a:latin typeface="Arial" charset="0"/>
              </a:defRPr>
            </a:lvl4pPr>
            <a:lvl5pPr algn="l" rtl="0" fontAlgn="base">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de-DE" b="1" kern="1200" dirty="0" smtClean="0"/>
              <a:t>Struktur des Feuerwehrdienstes in Südtirol</a:t>
            </a:r>
            <a:endParaRPr lang="de-DE" b="1" kern="1200" dirty="0"/>
          </a:p>
        </p:txBody>
      </p:sp>
      <p:pic>
        <p:nvPicPr>
          <p:cNvPr id="4" name="Grafik 3"/>
          <p:cNvPicPr>
            <a:picLocks noChangeAspect="1"/>
          </p:cNvPicPr>
          <p:nvPr/>
        </p:nvPicPr>
        <p:blipFill>
          <a:blip r:embed="rId3"/>
          <a:stretch>
            <a:fillRect/>
          </a:stretch>
        </p:blipFill>
        <p:spPr>
          <a:xfrm>
            <a:off x="249622" y="836712"/>
            <a:ext cx="8644755" cy="5328592"/>
          </a:xfrm>
          <a:prstGeom prst="rect">
            <a:avLst/>
          </a:prstGeom>
        </p:spPr>
      </p:pic>
    </p:spTree>
    <p:extLst>
      <p:ext uri="{BB962C8B-B14F-4D97-AF65-F5344CB8AC3E}">
        <p14:creationId xmlns:p14="http://schemas.microsoft.com/office/powerpoint/2010/main" val="261509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0" y="1588"/>
            <a:ext cx="9144000" cy="533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a:t>Der gesetzliche Auftrag</a:t>
            </a:r>
          </a:p>
        </p:txBody>
      </p:sp>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29817"/>
          <a:stretch/>
        </p:blipFill>
        <p:spPr>
          <a:xfrm>
            <a:off x="179512" y="846269"/>
            <a:ext cx="4240800" cy="2232247"/>
          </a:xfrm>
          <a:prstGeom prst="rect">
            <a:avLst/>
          </a:prstGeom>
          <a:ln>
            <a:noFill/>
          </a:ln>
          <a:effectLst>
            <a:outerShdw blurRad="292100" dist="139700" dir="2700000" algn="tl" rotWithShape="0">
              <a:srgbClr val="333333">
                <a:alpha val="65000"/>
              </a:srgbClr>
            </a:outerShdw>
          </a:effectLst>
        </p:spPr>
      </p:pic>
      <p:pic>
        <p:nvPicPr>
          <p:cNvPr id="17" name="Grafik 16"/>
          <p:cNvPicPr>
            <a:picLocks noChangeAspect="1"/>
          </p:cNvPicPr>
          <p:nvPr/>
        </p:nvPicPr>
        <p:blipFill rotWithShape="1">
          <a:blip r:embed="rId4" cstate="print">
            <a:extLst>
              <a:ext uri="{28A0092B-C50C-407E-A947-70E740481C1C}">
                <a14:useLocalDpi xmlns:a14="http://schemas.microsoft.com/office/drawing/2010/main" val="0"/>
              </a:ext>
            </a:extLst>
          </a:blip>
          <a:srcRect t="24196" b="36326"/>
          <a:stretch/>
        </p:blipFill>
        <p:spPr>
          <a:xfrm>
            <a:off x="4644008" y="846268"/>
            <a:ext cx="4240800" cy="2232249"/>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817"/>
          <a:stretch/>
        </p:blipFill>
        <p:spPr bwMode="auto">
          <a:xfrm>
            <a:off x="179512" y="3654580"/>
            <a:ext cx="4240800" cy="2232248"/>
          </a:xfrm>
          <a:prstGeom prst="rect">
            <a:avLst/>
          </a:prstGeom>
          <a:solidFill>
            <a:schemeClr val="tx1">
              <a:lumMod val="75000"/>
              <a:lumOff val="25000"/>
              <a:alpha val="60000"/>
            </a:schemeClr>
          </a:solidFill>
          <a:ln>
            <a:noFill/>
          </a:ln>
          <a:effectLst>
            <a:outerShdw blurRad="292100" dist="139700" dir="2700000" algn="tl" rotWithShape="0">
              <a:srgbClr val="333333">
                <a:alpha val="65000"/>
              </a:srgbClr>
            </a:outerShdw>
          </a:effectLst>
          <a:extLst/>
        </p:spPr>
      </p:pic>
      <p:sp>
        <p:nvSpPr>
          <p:cNvPr id="19" name="Text Box 5"/>
          <p:cNvSpPr txBox="1">
            <a:spLocks noChangeArrowheads="1"/>
          </p:cNvSpPr>
          <p:nvPr/>
        </p:nvSpPr>
        <p:spPr bwMode="auto">
          <a:xfrm>
            <a:off x="4644636" y="846271"/>
            <a:ext cx="4240172" cy="369333"/>
          </a:xfrm>
          <a:prstGeom prst="rect">
            <a:avLst/>
          </a:prstGeom>
          <a:solidFill>
            <a:schemeClr val="tx1">
              <a:lumMod val="75000"/>
              <a:lumOff val="25000"/>
              <a:alpha val="60000"/>
            </a:schemeClr>
          </a:solidFill>
          <a:ln>
            <a:noFill/>
          </a:ln>
          <a:effectLst/>
          <a:extLst/>
        </p:spPr>
        <p:txBody>
          <a:bodyPr wrap="square">
            <a:spAutoFit/>
          </a:bodyPr>
          <a:lstStyle>
            <a:defPPr>
              <a:defRPr lang="de-DE"/>
            </a:defPPr>
            <a:lvl1pPr algn="ctr">
              <a:spcBef>
                <a:spcPct val="50000"/>
              </a:spcBef>
              <a:defRPr b="0"/>
            </a:lvl1pPr>
          </a:lstStyle>
          <a:p>
            <a:r>
              <a:rPr lang="de-DE" b="1" dirty="0">
                <a:solidFill>
                  <a:schemeClr val="bg1"/>
                </a:solidFill>
              </a:rPr>
              <a:t>Katastrophenschutz (Zivilschutz)</a:t>
            </a:r>
            <a:endParaRPr lang="it-IT" b="1" dirty="0">
              <a:solidFill>
                <a:schemeClr val="bg1"/>
              </a:solidFill>
            </a:endParaRPr>
          </a:p>
        </p:txBody>
      </p:sp>
      <p:sp>
        <p:nvSpPr>
          <p:cNvPr id="20" name="Text Box 8"/>
          <p:cNvSpPr txBox="1">
            <a:spLocks noChangeArrowheads="1"/>
          </p:cNvSpPr>
          <p:nvPr/>
        </p:nvSpPr>
        <p:spPr bwMode="auto">
          <a:xfrm>
            <a:off x="179513" y="846272"/>
            <a:ext cx="4240800" cy="369332"/>
          </a:xfrm>
          <a:prstGeom prst="rect">
            <a:avLst/>
          </a:prstGeom>
          <a:solidFill>
            <a:schemeClr val="tx1">
              <a:lumMod val="75000"/>
              <a:lumOff val="25000"/>
              <a:alpha val="60000"/>
            </a:schemeClr>
          </a:solidFill>
          <a:ln>
            <a:noFill/>
          </a:ln>
          <a:effectLst/>
          <a:extLst/>
        </p:spPr>
        <p:txBody>
          <a:bodyPr wrap="square">
            <a:spAutoFit/>
          </a:bodyPr>
          <a:lstStyle/>
          <a:p>
            <a:pPr algn="ctr">
              <a:spcBef>
                <a:spcPct val="50000"/>
              </a:spcBef>
            </a:pPr>
            <a:r>
              <a:rPr lang="de-DE" b="1" dirty="0">
                <a:solidFill>
                  <a:schemeClr val="bg1"/>
                </a:solidFill>
              </a:rPr>
              <a:t>Verhütung </a:t>
            </a:r>
            <a:r>
              <a:rPr lang="de-DE" b="1" dirty="0" smtClean="0">
                <a:solidFill>
                  <a:schemeClr val="bg1"/>
                </a:solidFill>
              </a:rPr>
              <a:t>/ </a:t>
            </a:r>
            <a:r>
              <a:rPr lang="de-DE" b="1" dirty="0">
                <a:solidFill>
                  <a:schemeClr val="bg1"/>
                </a:solidFill>
              </a:rPr>
              <a:t>Löschung von Bränden</a:t>
            </a:r>
            <a:endParaRPr lang="it-IT" b="1" dirty="0">
              <a:solidFill>
                <a:schemeClr val="bg1"/>
              </a:solidFill>
            </a:endParaRPr>
          </a:p>
        </p:txBody>
      </p:sp>
      <p:sp>
        <p:nvSpPr>
          <p:cNvPr id="21" name="Text Box 11"/>
          <p:cNvSpPr txBox="1">
            <a:spLocks noChangeArrowheads="1"/>
          </p:cNvSpPr>
          <p:nvPr/>
        </p:nvSpPr>
        <p:spPr bwMode="auto">
          <a:xfrm>
            <a:off x="188609" y="3654580"/>
            <a:ext cx="4231704" cy="369332"/>
          </a:xfrm>
          <a:prstGeom prst="rect">
            <a:avLst/>
          </a:prstGeom>
          <a:solidFill>
            <a:schemeClr val="tx1">
              <a:lumMod val="75000"/>
              <a:lumOff val="25000"/>
              <a:alpha val="60000"/>
            </a:schemeClr>
          </a:solidFill>
          <a:ln>
            <a:noFill/>
          </a:ln>
          <a:effectLst/>
          <a:extLst/>
        </p:spPr>
        <p:txBody>
          <a:bodyPr wrap="square">
            <a:spAutoFit/>
          </a:bodyPr>
          <a:lstStyle>
            <a:defPPr>
              <a:defRPr lang="de-DE"/>
            </a:defPPr>
            <a:lvl1pPr algn="ctr">
              <a:spcBef>
                <a:spcPct val="50000"/>
              </a:spcBef>
              <a:defRPr b="0"/>
            </a:lvl1pPr>
          </a:lstStyle>
          <a:p>
            <a:r>
              <a:rPr lang="de-DE" b="1" dirty="0">
                <a:solidFill>
                  <a:schemeClr val="bg1"/>
                </a:solidFill>
              </a:rPr>
              <a:t>Technische Hilfe</a:t>
            </a:r>
            <a:endParaRPr lang="it-IT" b="1" dirty="0">
              <a:solidFill>
                <a:schemeClr val="bg1"/>
              </a:solidFill>
            </a:endParaRPr>
          </a:p>
        </p:txBody>
      </p:sp>
      <p:sp>
        <p:nvSpPr>
          <p:cNvPr id="22" name="Text Box 12"/>
          <p:cNvSpPr txBox="1">
            <a:spLocks noChangeArrowheads="1"/>
          </p:cNvSpPr>
          <p:nvPr/>
        </p:nvSpPr>
        <p:spPr bwMode="auto">
          <a:xfrm>
            <a:off x="4427984" y="3702511"/>
            <a:ext cx="4670777"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sz="2400" b="1" dirty="0" smtClean="0"/>
              <a:t>Landesgesetz</a:t>
            </a:r>
            <a:br>
              <a:rPr lang="de-DE" sz="2400" b="1" dirty="0" smtClean="0"/>
            </a:br>
            <a:r>
              <a:rPr lang="de-DE" sz="2400" b="1" dirty="0" smtClean="0"/>
              <a:t>vom </a:t>
            </a:r>
            <a:r>
              <a:rPr lang="de-DE" sz="2400" b="1" dirty="0"/>
              <a:t>18. Dezember 2002, Nr. 15 </a:t>
            </a:r>
            <a:r>
              <a:rPr lang="de-DE" sz="2000" b="1" dirty="0"/>
              <a:t/>
            </a:r>
            <a:br>
              <a:rPr lang="de-DE" sz="2000" b="1" dirty="0"/>
            </a:br>
            <a:r>
              <a:rPr lang="de-DE" sz="2000" b="1" dirty="0"/>
              <a:t/>
            </a:r>
            <a:br>
              <a:rPr lang="de-DE" sz="2000" b="1" dirty="0"/>
            </a:br>
            <a:r>
              <a:rPr lang="de-DE" sz="2400" b="0" dirty="0"/>
              <a:t>„Vereinheitlichter Text über die Ordnung der Feuerwehr- und Zivilschutzdienste“</a:t>
            </a:r>
            <a:endParaRPr lang="it-IT" sz="2400" b="0" dirty="0"/>
          </a:p>
        </p:txBody>
      </p:sp>
    </p:spTree>
    <p:extLst>
      <p:ext uri="{BB962C8B-B14F-4D97-AF65-F5344CB8AC3E}">
        <p14:creationId xmlns:p14="http://schemas.microsoft.com/office/powerpoint/2010/main" val="228814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690688" y="126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a:p>
        </p:txBody>
      </p:sp>
      <p:sp>
        <p:nvSpPr>
          <p:cNvPr id="215043" name="Rectangle 3"/>
          <p:cNvSpPr>
            <a:spLocks noChangeArrowheads="1"/>
          </p:cNvSpPr>
          <p:nvPr/>
        </p:nvSpPr>
        <p:spPr bwMode="auto">
          <a:xfrm>
            <a:off x="1695450" y="1271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a:p>
        </p:txBody>
      </p:sp>
      <p:sp>
        <p:nvSpPr>
          <p:cNvPr id="215044" name="Rectangle 4"/>
          <p:cNvSpPr>
            <a:spLocks noGrp="1" noChangeArrowheads="1"/>
          </p:cNvSpPr>
          <p:nvPr>
            <p:ph type="title" idx="4294967295"/>
          </p:nvPr>
        </p:nvSpPr>
        <p:spPr bwMode="auto">
          <a:xfrm>
            <a:off x="0" y="0"/>
            <a:ext cx="9144000" cy="692696"/>
          </a:xfrm>
          <a:prstGeom prst="rect">
            <a:avLst/>
          </a:prstGeo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a:t>Einsätze, Übungen, Schulungen, ...</a:t>
            </a:r>
          </a:p>
        </p:txBody>
      </p:sp>
      <p:pic>
        <p:nvPicPr>
          <p:cNvPr id="215045" name="Picture 5" descr="LG Gefahrgut"/>
          <p:cNvPicPr>
            <a:picLocks noChangeAspect="1" noChangeArrowheads="1"/>
          </p:cNvPicPr>
          <p:nvPr/>
        </p:nvPicPr>
        <p:blipFill>
          <a:blip r:embed="rId3" cstate="print">
            <a:extLst>
              <a:ext uri="{28A0092B-C50C-407E-A947-70E740481C1C}">
                <a14:useLocalDpi xmlns:a14="http://schemas.microsoft.com/office/drawing/2010/main" val="0"/>
              </a:ext>
            </a:extLst>
          </a:blip>
          <a:srcRect r="8368"/>
          <a:stretch>
            <a:fillRect/>
          </a:stretch>
        </p:blipFill>
        <p:spPr bwMode="auto">
          <a:xfrm>
            <a:off x="6126163" y="827088"/>
            <a:ext cx="2868612" cy="2097087"/>
          </a:xfrm>
          <a:prstGeom prst="rect">
            <a:avLst/>
          </a:prstGeom>
          <a:noFill/>
          <a:extLst>
            <a:ext uri="{909E8E84-426E-40DD-AFC4-6F175D3DCCD1}">
              <a14:hiddenFill xmlns:a14="http://schemas.microsoft.com/office/drawing/2010/main">
                <a:solidFill>
                  <a:srgbClr val="FFFFFF"/>
                </a:solidFill>
              </a14:hiddenFill>
            </a:ext>
          </a:extLst>
        </p:spPr>
      </p:pic>
      <p:pic>
        <p:nvPicPr>
          <p:cNvPr id="215046" name="Picture 6" descr="Brandeinsatz_Schabs"/>
          <p:cNvPicPr>
            <a:picLocks noChangeAspect="1" noChangeArrowheads="1"/>
          </p:cNvPicPr>
          <p:nvPr/>
        </p:nvPicPr>
        <p:blipFill>
          <a:blip r:embed="rId4" cstate="print">
            <a:extLst>
              <a:ext uri="{28A0092B-C50C-407E-A947-70E740481C1C}">
                <a14:useLocalDpi xmlns:a14="http://schemas.microsoft.com/office/drawing/2010/main" val="0"/>
              </a:ext>
            </a:extLst>
          </a:blip>
          <a:srcRect b="2222"/>
          <a:stretch>
            <a:fillRect/>
          </a:stretch>
        </p:blipFill>
        <p:spPr bwMode="auto">
          <a:xfrm>
            <a:off x="179388" y="838200"/>
            <a:ext cx="2855912"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15048" name="Picture 8" descr="Unfall Militärbus 2"/>
          <p:cNvPicPr>
            <a:picLocks noChangeAspect="1" noChangeArrowheads="1"/>
          </p:cNvPicPr>
          <p:nvPr/>
        </p:nvPicPr>
        <p:blipFill>
          <a:blip r:embed="rId5" cstate="print">
            <a:extLst>
              <a:ext uri="{28A0092B-C50C-407E-A947-70E740481C1C}">
                <a14:useLocalDpi xmlns:a14="http://schemas.microsoft.com/office/drawing/2010/main" val="0"/>
              </a:ext>
            </a:extLst>
          </a:blip>
          <a:srcRect b="1117"/>
          <a:stretch>
            <a:fillRect/>
          </a:stretch>
        </p:blipFill>
        <p:spPr bwMode="auto">
          <a:xfrm>
            <a:off x="3155950" y="827088"/>
            <a:ext cx="2843213" cy="2108200"/>
          </a:xfrm>
          <a:prstGeom prst="rect">
            <a:avLst/>
          </a:prstGeom>
          <a:noFill/>
          <a:extLst>
            <a:ext uri="{909E8E84-426E-40DD-AFC4-6F175D3DCCD1}">
              <a14:hiddenFill xmlns:a14="http://schemas.microsoft.com/office/drawing/2010/main">
                <a:solidFill>
                  <a:srgbClr val="FFFFFF"/>
                </a:solidFill>
              </a14:hiddenFill>
            </a:ext>
          </a:extLst>
        </p:spPr>
      </p:pic>
      <p:sp>
        <p:nvSpPr>
          <p:cNvPr id="215049" name="Text Box 9"/>
          <p:cNvSpPr txBox="1">
            <a:spLocks noChangeArrowheads="1"/>
          </p:cNvSpPr>
          <p:nvPr/>
        </p:nvSpPr>
        <p:spPr bwMode="auto">
          <a:xfrm>
            <a:off x="368300" y="3140968"/>
            <a:ext cx="8521700" cy="314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just">
              <a:spcBef>
                <a:spcPct val="50000"/>
              </a:spcBef>
            </a:pPr>
            <a:r>
              <a:rPr lang="de-DE" sz="2200" b="0" dirty="0"/>
              <a:t>Jährlich werden von den Freiwilligen Feuerwehrleuten ca. </a:t>
            </a:r>
            <a:r>
              <a:rPr lang="de-DE" sz="2200" dirty="0" smtClean="0"/>
              <a:t>15</a:t>
            </a:r>
            <a:r>
              <a:rPr lang="de-DE" sz="2200" b="0" dirty="0" smtClean="0"/>
              <a:t>.000 </a:t>
            </a:r>
            <a:r>
              <a:rPr lang="de-DE" sz="2200" b="0" dirty="0"/>
              <a:t>Einsätze </a:t>
            </a:r>
            <a:r>
              <a:rPr lang="de-DE" sz="2200" b="0" dirty="0" smtClean="0"/>
              <a:t>bewältigt; </a:t>
            </a:r>
            <a:r>
              <a:rPr lang="de-DE" sz="2200" b="1" dirty="0" smtClean="0"/>
              <a:t>das sind pro Tag rund 41 Einsätze</a:t>
            </a:r>
            <a:r>
              <a:rPr lang="de-DE" sz="2200" b="0" dirty="0" smtClean="0"/>
              <a:t>. </a:t>
            </a:r>
            <a:r>
              <a:rPr lang="de-DE" sz="2200" b="0" dirty="0"/>
              <a:t>Davon sind rund 20% Brandeinsätze und der Großteil mit ca. 80% technische Einsätze.</a:t>
            </a:r>
          </a:p>
          <a:p>
            <a:pPr algn="just">
              <a:spcBef>
                <a:spcPct val="50000"/>
              </a:spcBef>
            </a:pPr>
            <a:r>
              <a:rPr lang="de-DE" sz="2200" b="0" dirty="0"/>
              <a:t>Pro Jahr werden darüber hinaus rund </a:t>
            </a:r>
            <a:r>
              <a:rPr lang="de-DE" sz="2200" b="0" dirty="0" smtClean="0"/>
              <a:t>4.500 Brandsicherheits-wachen </a:t>
            </a:r>
            <a:r>
              <a:rPr lang="de-DE" sz="2200" b="0" dirty="0"/>
              <a:t>und </a:t>
            </a:r>
            <a:r>
              <a:rPr lang="de-DE" sz="2200" b="0" dirty="0" smtClean="0"/>
              <a:t>9.000 </a:t>
            </a:r>
            <a:r>
              <a:rPr lang="de-DE" sz="2200" b="0" dirty="0"/>
              <a:t>Übungen und Schulungen </a:t>
            </a:r>
            <a:r>
              <a:rPr lang="de-DE" sz="2200" b="0" dirty="0" smtClean="0"/>
              <a:t>durchgeführt</a:t>
            </a:r>
            <a:r>
              <a:rPr lang="de-DE" sz="2200" b="0" dirty="0"/>
              <a:t>.</a:t>
            </a:r>
          </a:p>
          <a:p>
            <a:pPr algn="just">
              <a:spcBef>
                <a:spcPct val="50000"/>
              </a:spcBef>
            </a:pPr>
            <a:r>
              <a:rPr lang="de-DE" sz="2200" b="0" dirty="0"/>
              <a:t>Insgesamt werden von den Freiwilligen Feuerwehrleuten jährlich rund </a:t>
            </a:r>
            <a:r>
              <a:rPr lang="de-DE" sz="2200" b="0" dirty="0" smtClean="0"/>
              <a:t>530.000 </a:t>
            </a:r>
            <a:r>
              <a:rPr lang="de-DE" sz="2200" b="0" dirty="0"/>
              <a:t>Arbeitsstunden freiwillig und unentgeltlich geleistet.</a:t>
            </a:r>
          </a:p>
        </p:txBody>
      </p:sp>
    </p:spTree>
    <p:extLst>
      <p:ext uri="{BB962C8B-B14F-4D97-AF65-F5344CB8AC3E}">
        <p14:creationId xmlns:p14="http://schemas.microsoft.com/office/powerpoint/2010/main" val="31140974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0" y="-27384"/>
            <a:ext cx="9144000" cy="533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a:t>Der Feuerwehrdienst ist ein Gemeindedienst</a:t>
            </a:r>
          </a:p>
        </p:txBody>
      </p:sp>
      <p:sp>
        <p:nvSpPr>
          <p:cNvPr id="212995" name="Text Box 3"/>
          <p:cNvSpPr txBox="1">
            <a:spLocks noChangeArrowheads="1"/>
          </p:cNvSpPr>
          <p:nvPr/>
        </p:nvSpPr>
        <p:spPr bwMode="auto">
          <a:xfrm>
            <a:off x="2915816" y="2894817"/>
            <a:ext cx="59852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de-DE" sz="2000" b="0" dirty="0"/>
              <a:t>Für jede Freiwillige Feuerwehr ist ein </a:t>
            </a:r>
            <a:r>
              <a:rPr lang="de-DE" sz="2000" dirty="0"/>
              <a:t>Pflichtbereich</a:t>
            </a:r>
            <a:r>
              <a:rPr lang="de-DE" sz="2000" b="0" dirty="0"/>
              <a:t> festgelegt.</a:t>
            </a:r>
          </a:p>
        </p:txBody>
      </p:sp>
      <p:sp>
        <p:nvSpPr>
          <p:cNvPr id="212996" name="Text Box 4"/>
          <p:cNvSpPr txBox="1">
            <a:spLocks noChangeArrowheads="1"/>
          </p:cNvSpPr>
          <p:nvPr/>
        </p:nvSpPr>
        <p:spPr bwMode="auto">
          <a:xfrm>
            <a:off x="2915816" y="4568693"/>
            <a:ext cx="5976664" cy="101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just">
              <a:spcBef>
                <a:spcPct val="50000"/>
              </a:spcBef>
            </a:pPr>
            <a:r>
              <a:rPr lang="de-DE" sz="2000" b="0" dirty="0"/>
              <a:t>Jede Feuerwehrwehr </a:t>
            </a:r>
            <a:r>
              <a:rPr lang="de-DE" sz="2000" b="0" dirty="0" smtClean="0"/>
              <a:t>muss über </a:t>
            </a:r>
            <a:r>
              <a:rPr lang="de-DE" sz="2000" b="0" dirty="0"/>
              <a:t>ein </a:t>
            </a:r>
            <a:r>
              <a:rPr lang="de-DE" sz="2000" dirty="0"/>
              <a:t>Gerätehaus</a:t>
            </a:r>
            <a:r>
              <a:rPr lang="de-DE" sz="2000" b="0" dirty="0"/>
              <a:t> und die für den Dienst notwendige </a:t>
            </a:r>
            <a:r>
              <a:rPr lang="de-DE" sz="2000" dirty="0" smtClean="0"/>
              <a:t>Ausrüstung verfügen</a:t>
            </a:r>
            <a:r>
              <a:rPr lang="de-DE" sz="2000" b="0" dirty="0" smtClean="0"/>
              <a:t>.</a:t>
            </a:r>
            <a:endParaRPr lang="de-DE" sz="2000" dirty="0"/>
          </a:p>
        </p:txBody>
      </p:sp>
      <p:pic>
        <p:nvPicPr>
          <p:cNvPr id="2129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4124651"/>
            <a:ext cx="2306093" cy="153659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r="30701"/>
          <a:stretch>
            <a:fillRect/>
          </a:stretch>
        </p:blipFill>
        <p:spPr bwMode="auto">
          <a:xfrm>
            <a:off x="393701" y="2600555"/>
            <a:ext cx="2306092" cy="133076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1556792"/>
            <a:ext cx="85689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de-DE" sz="2000" dirty="0"/>
              <a:t>Der Feuerwehrdienst wird von den Freiwilligen </a:t>
            </a:r>
            <a:r>
              <a:rPr lang="de-DE" sz="2000" dirty="0" smtClean="0"/>
              <a:t>Feuerwehren </a:t>
            </a:r>
            <a:r>
              <a:rPr lang="de-DE" sz="2000" dirty="0"/>
              <a:t>direkt durchgeführt und ist im Unterschied zu den anderen Gemeindediensten verwaltungsmäßig und finanziell autonom.</a:t>
            </a:r>
            <a:endParaRPr lang="en-GB" sz="2000" dirty="0"/>
          </a:p>
        </p:txBody>
      </p:sp>
      <p:sp>
        <p:nvSpPr>
          <p:cNvPr id="2" name="Rechteck 1"/>
          <p:cNvSpPr/>
          <p:nvPr/>
        </p:nvSpPr>
        <p:spPr>
          <a:xfrm>
            <a:off x="179512" y="5734997"/>
            <a:ext cx="87129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de-DE" sz="2000" dirty="0"/>
              <a:t>Der Kommandant der </a:t>
            </a:r>
            <a:r>
              <a:rPr lang="de-DE" sz="2000" dirty="0" smtClean="0"/>
              <a:t>zuständigen </a:t>
            </a:r>
            <a:r>
              <a:rPr lang="de-DE" sz="2000" dirty="0"/>
              <a:t>Feuerwehr leitet den Einsatz. </a:t>
            </a:r>
            <a:r>
              <a:rPr lang="de-DE" sz="2000" dirty="0" smtClean="0"/>
              <a:t>Er </a:t>
            </a:r>
            <a:r>
              <a:rPr lang="de-DE" sz="2000" dirty="0"/>
              <a:t>kann alle zur Abwehr von Gefahren notwendigen Maßnahmen anordnen.</a:t>
            </a:r>
          </a:p>
        </p:txBody>
      </p:sp>
      <p:sp>
        <p:nvSpPr>
          <p:cNvPr id="10" name="Rechteck 9"/>
          <p:cNvSpPr/>
          <p:nvPr/>
        </p:nvSpPr>
        <p:spPr>
          <a:xfrm>
            <a:off x="323528" y="548680"/>
            <a:ext cx="85689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de-DE" sz="2000" dirty="0"/>
              <a:t>Die Freiwilligen Feuerwehren </a:t>
            </a:r>
            <a:r>
              <a:rPr lang="de-DE" sz="2000" dirty="0" smtClean="0"/>
              <a:t>unterstehen </a:t>
            </a:r>
            <a:r>
              <a:rPr lang="de-DE" sz="2000" dirty="0"/>
              <a:t>auf Gemeindeebene dem </a:t>
            </a:r>
            <a:r>
              <a:rPr lang="de-DE" sz="2000" dirty="0" smtClean="0"/>
              <a:t>Bürgermeister</a:t>
            </a:r>
            <a:r>
              <a:rPr lang="de-DE" sz="2000" dirty="0"/>
              <a:t>, auf Bezirks- und Landesebene unterstehen sie </a:t>
            </a:r>
            <a:r>
              <a:rPr lang="de-DE" sz="2000" dirty="0" smtClean="0"/>
              <a:t>dem Landeshauptmann </a:t>
            </a:r>
            <a:r>
              <a:rPr lang="de-DE" sz="2000" dirty="0"/>
              <a:t>oder </a:t>
            </a:r>
            <a:r>
              <a:rPr lang="de-DE" sz="2000" dirty="0" smtClean="0"/>
              <a:t>dem zuständigen Landesrat.</a:t>
            </a:r>
            <a:endParaRPr lang="en-GB" sz="2000" dirty="0"/>
          </a:p>
        </p:txBody>
      </p:sp>
    </p:spTree>
    <p:extLst>
      <p:ext uri="{BB962C8B-B14F-4D97-AF65-F5344CB8AC3E}">
        <p14:creationId xmlns:p14="http://schemas.microsoft.com/office/powerpoint/2010/main" val="53283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0" y="-27384"/>
            <a:ext cx="9144000" cy="533400"/>
          </a:xfrm>
          <a:solidFill>
            <a:srgbClr val="CC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de-DE" b="1" kern="1200" dirty="0" smtClean="0"/>
              <a:t>Finanzierung der Freiwilligen Feuerwehren</a:t>
            </a:r>
            <a:endParaRPr lang="de-DE" b="1" kern="1200" dirty="0"/>
          </a:p>
        </p:txBody>
      </p:sp>
      <p:sp>
        <p:nvSpPr>
          <p:cNvPr id="2" name="Rechteck 1"/>
          <p:cNvSpPr/>
          <p:nvPr/>
        </p:nvSpPr>
        <p:spPr>
          <a:xfrm>
            <a:off x="179512" y="548680"/>
            <a:ext cx="8784976" cy="1323439"/>
          </a:xfrm>
          <a:prstGeom prst="rect">
            <a:avLst/>
          </a:prstGeom>
        </p:spPr>
        <p:txBody>
          <a:bodyPr wrap="square">
            <a:spAutoFit/>
          </a:bodyPr>
          <a:lstStyle/>
          <a:p>
            <a:pPr algn="just">
              <a:spcBef>
                <a:spcPct val="50000"/>
              </a:spcBef>
            </a:pPr>
            <a:r>
              <a:rPr lang="de-DE" sz="2000" dirty="0" smtClean="0"/>
              <a:t>Bei </a:t>
            </a:r>
            <a:r>
              <a:rPr lang="de-DE" sz="2000" dirty="0"/>
              <a:t>den Freiwilligen Feuerwehren fallen </a:t>
            </a:r>
            <a:r>
              <a:rPr lang="de-DE" sz="2000" u="sng" dirty="0"/>
              <a:t>keine Personalkosten</a:t>
            </a:r>
            <a:r>
              <a:rPr lang="de-DE" sz="2000" dirty="0"/>
              <a:t> an. Die Ausrüstung und die Betriebskosten werden im Durchschnitt zur Hälfte von Gemeinden und Land und zur Hälfte durch Eigenmittel (Spenden und Erlöse aus Veranstaltungen) getragen</a:t>
            </a:r>
            <a:r>
              <a:rPr lang="de-DE" sz="2000" dirty="0" smtClean="0"/>
              <a:t>.</a:t>
            </a:r>
          </a:p>
        </p:txBody>
      </p:sp>
      <p:sp>
        <p:nvSpPr>
          <p:cNvPr id="4" name="Textfeld 3"/>
          <p:cNvSpPr txBox="1"/>
          <p:nvPr/>
        </p:nvSpPr>
        <p:spPr>
          <a:xfrm>
            <a:off x="179512" y="5373216"/>
            <a:ext cx="8784976" cy="1015663"/>
          </a:xfrm>
          <a:prstGeom prst="rect">
            <a:avLst/>
          </a:prstGeom>
          <a:noFill/>
        </p:spPr>
        <p:txBody>
          <a:bodyPr wrap="square" rtlCol="0">
            <a:spAutoFit/>
          </a:bodyPr>
          <a:lstStyle/>
          <a:p>
            <a:pPr algn="just"/>
            <a:r>
              <a:rPr lang="de-DE" sz="2000" dirty="0" smtClean="0"/>
              <a:t>Da die Freiwilligen Feuerwehren den Feuerwehrdienst für die Gemeinden und in deren Auftrag ausüben sind die Gemeinden grundsätzlich verpflichtet die Feuerwehren finanziell zu unterstützen bzw. die Tätigkeit zu finanzieren. </a:t>
            </a:r>
            <a:endParaRPr lang="de-DE" sz="20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209"/>
          <a:stretch/>
        </p:blipFill>
        <p:spPr bwMode="auto">
          <a:xfrm>
            <a:off x="1429924" y="1940350"/>
            <a:ext cx="6356160" cy="328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21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1381</Words>
  <Application>Microsoft Office PowerPoint</Application>
  <PresentationFormat>Bildschirmpräsentation (4:3)</PresentationFormat>
  <Paragraphs>202</Paragraphs>
  <Slides>21</Slides>
  <Notes>21</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6" baseType="lpstr">
      <vt:lpstr>Arial</vt:lpstr>
      <vt:lpstr>Calibri</vt:lpstr>
      <vt:lpstr>Wingdings</vt:lpstr>
      <vt:lpstr>Standarddesign</vt:lpstr>
      <vt:lpstr>Image Document</vt:lpstr>
      <vt:lpstr>PowerPoint-Präsentation</vt:lpstr>
      <vt:lpstr>Das Land Südtirol</vt:lpstr>
      <vt:lpstr>Gründung der ersten  Freiwilligen Feuerwehren Südtirols</vt:lpstr>
      <vt:lpstr>Der Feuerwehrdienst in Südtirol</vt:lpstr>
      <vt:lpstr>PowerPoint-Präsentation</vt:lpstr>
      <vt:lpstr>Der gesetzliche Auftrag</vt:lpstr>
      <vt:lpstr>Einsätze, Übungen, Schulungen, ...</vt:lpstr>
      <vt:lpstr>Der Feuerwehrdienst ist ein Gemeindedienst</vt:lpstr>
      <vt:lpstr>Finanzierung der Freiwilligen Feuerwehren</vt:lpstr>
      <vt:lpstr>Vorstellung FF ...</vt:lpstr>
      <vt:lpstr>Vorstellung FF ...</vt:lpstr>
      <vt:lpstr>Freiwillige Feuerwehrleute</vt:lpstr>
      <vt:lpstr>Die Bezirksverbände und der Landesverband der Freiwilligen Feuerwehren Südtirols</vt:lpstr>
      <vt:lpstr>Wichtige Aufgaben der Bezirksverbände </vt:lpstr>
      <vt:lpstr>Der Landesverband der Freiwilligen Feuerwehren Südtirols</vt:lpstr>
      <vt:lpstr>Feuerwehrausbildung</vt:lpstr>
      <vt:lpstr>Lehrgangsbesuche an der Feuerwehrschule</vt:lpstr>
      <vt:lpstr>Technische Unterstützung der Feuerwehren</vt:lpstr>
      <vt:lpstr>Verwaltungsmäßige Unterstützung der Feuerwehren</vt:lpstr>
      <vt:lpstr>Zusammenfassung</vt:lpstr>
      <vt:lpstr>Danke für die Aufmerksamkeit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Christoph.Oberhollenzer@lfvbz.it</dc:creator>
  <cp:lastModifiedBy>Patrick Schmalzl</cp:lastModifiedBy>
  <cp:revision>380</cp:revision>
  <cp:lastPrinted>2015-08-18T05:57:52Z</cp:lastPrinted>
  <dcterms:created xsi:type="dcterms:W3CDTF">2013-10-11T14:26:52Z</dcterms:created>
  <dcterms:modified xsi:type="dcterms:W3CDTF">2021-12-07T13:06:22Z</dcterms:modified>
</cp:coreProperties>
</file>