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handoutMasterIdLst>
    <p:handoutMasterId r:id="rId52"/>
  </p:handoutMasterIdLst>
  <p:sldIdLst>
    <p:sldId id="544" r:id="rId2"/>
    <p:sldId id="536" r:id="rId3"/>
    <p:sldId id="519" r:id="rId4"/>
    <p:sldId id="517" r:id="rId5"/>
    <p:sldId id="518" r:id="rId6"/>
    <p:sldId id="505" r:id="rId7"/>
    <p:sldId id="506" r:id="rId8"/>
    <p:sldId id="507" r:id="rId9"/>
    <p:sldId id="508" r:id="rId10"/>
    <p:sldId id="473" r:id="rId11"/>
    <p:sldId id="516" r:id="rId12"/>
    <p:sldId id="509" r:id="rId13"/>
    <p:sldId id="510" r:id="rId14"/>
    <p:sldId id="520" r:id="rId15"/>
    <p:sldId id="545" r:id="rId16"/>
    <p:sldId id="546" r:id="rId17"/>
    <p:sldId id="524" r:id="rId18"/>
    <p:sldId id="525" r:id="rId19"/>
    <p:sldId id="511" r:id="rId20"/>
    <p:sldId id="543" r:id="rId21"/>
    <p:sldId id="542" r:id="rId22"/>
    <p:sldId id="547" r:id="rId23"/>
    <p:sldId id="514" r:id="rId24"/>
    <p:sldId id="521" r:id="rId25"/>
    <p:sldId id="464" r:id="rId26"/>
    <p:sldId id="529" r:id="rId27"/>
    <p:sldId id="465" r:id="rId28"/>
    <p:sldId id="466" r:id="rId29"/>
    <p:sldId id="468" r:id="rId30"/>
    <p:sldId id="469" r:id="rId31"/>
    <p:sldId id="470" r:id="rId32"/>
    <p:sldId id="534" r:id="rId33"/>
    <p:sldId id="526" r:id="rId34"/>
    <p:sldId id="549" r:id="rId35"/>
    <p:sldId id="522" r:id="rId36"/>
    <p:sldId id="531" r:id="rId37"/>
    <p:sldId id="459" r:id="rId38"/>
    <p:sldId id="532" r:id="rId39"/>
    <p:sldId id="460" r:id="rId40"/>
    <p:sldId id="461" r:id="rId41"/>
    <p:sldId id="462" r:id="rId42"/>
    <p:sldId id="463" r:id="rId43"/>
    <p:sldId id="523" r:id="rId44"/>
    <p:sldId id="476" r:id="rId45"/>
    <p:sldId id="530" r:id="rId46"/>
    <p:sldId id="477" r:id="rId47"/>
    <p:sldId id="478" r:id="rId48"/>
    <p:sldId id="479" r:id="rId49"/>
    <p:sldId id="502" r:id="rId50"/>
  </p:sldIdLst>
  <p:sldSz cx="9144000" cy="6858000" type="screen4x3"/>
  <p:notesSz cx="6735763" cy="98663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16" autoAdjust="0"/>
    <p:restoredTop sz="77883" autoAdjust="0"/>
  </p:normalViewPr>
  <p:slideViewPr>
    <p:cSldViewPr>
      <p:cViewPr>
        <p:scale>
          <a:sx n="75" d="100"/>
          <a:sy n="75" d="100"/>
        </p:scale>
        <p:origin x="-2616" y="-336"/>
      </p:cViewPr>
      <p:guideLst>
        <p:guide orient="horz" pos="2160"/>
        <p:guide pos="2880"/>
      </p:guideLst>
    </p:cSldViewPr>
  </p:slideViewPr>
  <p:notesTextViewPr>
    <p:cViewPr>
      <p:scale>
        <a:sx n="1" d="1"/>
        <a:sy n="1" d="1"/>
      </p:scale>
      <p:origin x="0" y="0"/>
    </p:cViewPr>
  </p:notesTextViewPr>
  <p:sorterViewPr>
    <p:cViewPr>
      <p:scale>
        <a:sx n="100" d="100"/>
        <a:sy n="100" d="100"/>
      </p:scale>
      <p:origin x="0" y="13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7602A5DC-898D-4826-B5D4-1C2D086DFBDA}" type="datetimeFigureOut">
              <a:rPr lang="de-DE" smtClean="0"/>
              <a:t>12.03.2018</a:t>
            </a:fld>
            <a:endParaRPr lang="de-DE"/>
          </a:p>
        </p:txBody>
      </p:sp>
      <p:sp>
        <p:nvSpPr>
          <p:cNvPr id="4" name="Fußzeilenplatzhalt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5474837A-3C34-47BC-8BB2-4D6E6D51EA33}" type="slidenum">
              <a:rPr lang="de-DE" smtClean="0"/>
              <a:t>‹Nr.›</a:t>
            </a:fld>
            <a:endParaRPr lang="de-DE"/>
          </a:p>
        </p:txBody>
      </p:sp>
    </p:spTree>
    <p:extLst>
      <p:ext uri="{BB962C8B-B14F-4D97-AF65-F5344CB8AC3E}">
        <p14:creationId xmlns:p14="http://schemas.microsoft.com/office/powerpoint/2010/main" val="2167690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BD697AA8-27B8-4CAA-AFE9-B736475C94A0}" type="datetimeFigureOut">
              <a:rPr lang="de-DE" smtClean="0"/>
              <a:pPr/>
              <a:t>12.03.2018</a:t>
            </a:fld>
            <a:endParaRPr lang="de-DE"/>
          </a:p>
        </p:txBody>
      </p:sp>
      <p:sp>
        <p:nvSpPr>
          <p:cNvPr id="4" name="Folienbildplatzhalt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8A6AED39-5378-4FFE-B161-677D2A3AA152}" type="slidenum">
              <a:rPr lang="de-DE" smtClean="0"/>
              <a:pPr/>
              <a:t>‹Nr.›</a:t>
            </a:fld>
            <a:endParaRPr lang="de-DE"/>
          </a:p>
        </p:txBody>
      </p:sp>
    </p:spTree>
    <p:extLst>
      <p:ext uri="{BB962C8B-B14F-4D97-AF65-F5344CB8AC3E}">
        <p14:creationId xmlns:p14="http://schemas.microsoft.com/office/powerpoint/2010/main" val="226276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e.wikipedia.org/wiki/Feuer"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de.wikipedia.org/wiki/Energie" TargetMode="External"/><Relationship Id="rId5" Type="http://schemas.openxmlformats.org/officeDocument/2006/relationships/hyperlink" Target="https://de.wikipedia.org/wiki/Sauerstoff" TargetMode="External"/><Relationship Id="rId4" Type="http://schemas.openxmlformats.org/officeDocument/2006/relationships/hyperlink" Target="https://de.wikipedia.org/wiki/Brennstof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3</a:t>
            </a:fld>
            <a:endParaRPr lang="de-DE"/>
          </a:p>
        </p:txBody>
      </p:sp>
    </p:spTree>
    <p:extLst>
      <p:ext uri="{BB962C8B-B14F-4D97-AF65-F5344CB8AC3E}">
        <p14:creationId xmlns:p14="http://schemas.microsoft.com/office/powerpoint/2010/main" val="3529446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u="none" strike="noStrike" kern="1200" baseline="0" dirty="0" smtClean="0">
                <a:solidFill>
                  <a:schemeClr val="tx1"/>
                </a:solidFill>
                <a:latin typeface="+mn-lt"/>
                <a:ea typeface="+mn-ea"/>
                <a:cs typeface="+mn-cs"/>
              </a:rPr>
              <a:t>Feuer als Feind:</a:t>
            </a:r>
          </a:p>
          <a:p>
            <a:r>
              <a:rPr lang="de-DE" sz="1200" b="0" i="0" u="none" strike="noStrike" kern="1200" baseline="0" dirty="0" smtClean="0">
                <a:solidFill>
                  <a:schemeClr val="tx1"/>
                </a:solidFill>
                <a:latin typeface="+mn-lt"/>
                <a:ea typeface="+mn-ea"/>
                <a:cs typeface="+mn-cs"/>
              </a:rPr>
              <a:t>Wenn Feuer seinen richtigen Platz verlässt und die Flammen groß und heiß werden, dann wird es zum Feind. Feuer verursacht dann</a:t>
            </a:r>
          </a:p>
          <a:p>
            <a:r>
              <a:rPr lang="de-DE" sz="1200" b="0" i="0" u="none" strike="noStrike" kern="1200" baseline="0" dirty="0" smtClean="0">
                <a:solidFill>
                  <a:schemeClr val="tx1"/>
                </a:solidFill>
                <a:latin typeface="+mn-lt"/>
                <a:ea typeface="+mn-ea"/>
                <a:cs typeface="+mn-cs"/>
              </a:rPr>
              <a:t>Schmerzen und Verbrennungen. Feuer kann dann fast alles zerstören.</a:t>
            </a:r>
            <a:endParaRPr lang="de-DE" dirty="0" smtClean="0"/>
          </a:p>
          <a:p>
            <a:r>
              <a:rPr lang="de-DE" dirty="0" smtClean="0"/>
              <a:t>Bei diesen Beispielen</a:t>
            </a:r>
            <a:r>
              <a:rPr lang="de-DE" baseline="0" dirty="0" smtClean="0"/>
              <a:t> wird die zerstörerische Kraft des Feuers gezeigt anhand von Beispielen bei einem Brand eines Wirtschaftsgebäudes, Waldbrand,</a:t>
            </a:r>
          </a:p>
          <a:p>
            <a:r>
              <a:rPr lang="de-DE" baseline="0" dirty="0" smtClean="0"/>
              <a:t>Wohnungs- bzw. Dachstuhlbrand</a:t>
            </a:r>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13</a:t>
            </a:fld>
            <a:endParaRPr lang="de-DE"/>
          </a:p>
        </p:txBody>
      </p:sp>
    </p:spTree>
    <p:extLst>
      <p:ext uri="{BB962C8B-B14F-4D97-AF65-F5344CB8AC3E}">
        <p14:creationId xmlns:p14="http://schemas.microsoft.com/office/powerpoint/2010/main" val="267214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lang="de-DE" b="1" dirty="0" smtClean="0">
                <a:effectLst/>
              </a:rPr>
              <a:t>Das Verbrennungsdreieck:</a:t>
            </a:r>
          </a:p>
          <a:p>
            <a:pPr rtl="0"/>
            <a:r>
              <a:rPr lang="de-DE" dirty="0" smtClean="0">
                <a:effectLst/>
              </a:rPr>
              <a:t>Mit Hilfe des Verbrennungsdreiecks stellt man die Bedingungen dar, die notwendig sind, damit ein </a:t>
            </a:r>
            <a:r>
              <a:rPr lang="de-DE" dirty="0" smtClean="0">
                <a:effectLst/>
                <a:hlinkClick r:id="rId3" tooltip="Feuer"/>
              </a:rPr>
              <a:t>Feuer</a:t>
            </a:r>
            <a:r>
              <a:rPr lang="de-DE" dirty="0" smtClean="0">
                <a:effectLst/>
              </a:rPr>
              <a:t> entsteht. Wichtig ist, dass alle Bedingungen zusammentreffen.</a:t>
            </a:r>
          </a:p>
          <a:p>
            <a:pPr rtl="0"/>
            <a:r>
              <a:rPr lang="de-DE" dirty="0" smtClean="0">
                <a:effectLst/>
              </a:rPr>
              <a:t>Die drei Bedingungen dargestellt als Verbrennungsdreieck sind:</a:t>
            </a:r>
          </a:p>
          <a:p>
            <a:pPr rtl="0"/>
            <a:r>
              <a:rPr lang="de-DE" dirty="0" smtClean="0">
                <a:effectLst/>
                <a:hlinkClick r:id="rId4" tooltip="Brennstoff"/>
              </a:rPr>
              <a:t>Brennbarer Stoff</a:t>
            </a:r>
            <a:endParaRPr lang="de-DE" dirty="0" smtClean="0">
              <a:effectLst/>
            </a:endParaRPr>
          </a:p>
          <a:p>
            <a:pPr rtl="0"/>
            <a:r>
              <a:rPr lang="de-DE" dirty="0" smtClean="0">
                <a:effectLst/>
                <a:hlinkClick r:id="rId5" tooltip="Sauerstoff"/>
              </a:rPr>
              <a:t>Sauerstoff</a:t>
            </a:r>
            <a:endParaRPr lang="de-DE" dirty="0" smtClean="0">
              <a:effectLst/>
            </a:endParaRPr>
          </a:p>
          <a:p>
            <a:pPr rtl="0"/>
            <a:r>
              <a:rPr lang="de-DE" dirty="0" smtClean="0">
                <a:effectLst/>
                <a:hlinkClick r:id="rId6" tooltip="Energie"/>
              </a:rPr>
              <a:t>Zündenergie</a:t>
            </a:r>
            <a:endParaRPr lang="de-DE" dirty="0" smtClean="0">
              <a:effectLst/>
            </a:endParaRPr>
          </a:p>
          <a:p>
            <a:pPr rtl="0"/>
            <a:r>
              <a:rPr lang="de-DE" dirty="0" smtClean="0">
                <a:effectLst/>
              </a:rPr>
              <a:t>Auch das Mischungsverhältnis dieser drei Bedingungen ist notwendig für das Starten des Verbrennungsvorganges.</a:t>
            </a:r>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15</a:t>
            </a:fld>
            <a:endParaRPr lang="de-DE"/>
          </a:p>
        </p:txBody>
      </p:sp>
    </p:spTree>
    <p:extLst>
      <p:ext uri="{BB962C8B-B14F-4D97-AF65-F5344CB8AC3E}">
        <p14:creationId xmlns:p14="http://schemas.microsoft.com/office/powerpoint/2010/main" val="1662343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Ihr braucht:</a:t>
            </a:r>
          </a:p>
          <a:p>
            <a:r>
              <a:rPr lang="de-DE" dirty="0" smtClean="0"/>
              <a:t>1 kleines Trinkglas</a:t>
            </a:r>
          </a:p>
          <a:p>
            <a:r>
              <a:rPr lang="de-DE" dirty="0" smtClean="0"/>
              <a:t>1 mittleres Trinkglas</a:t>
            </a:r>
          </a:p>
          <a:p>
            <a:r>
              <a:rPr lang="de-DE" dirty="0" smtClean="0"/>
              <a:t>1 großes Trinkglas</a:t>
            </a:r>
          </a:p>
          <a:p>
            <a:r>
              <a:rPr lang="de-DE" dirty="0" smtClean="0"/>
              <a:t>3</a:t>
            </a:r>
            <a:r>
              <a:rPr lang="de-DE" baseline="0" dirty="0" smtClean="0"/>
              <a:t> Teelichter</a:t>
            </a:r>
          </a:p>
          <a:p>
            <a:r>
              <a:rPr lang="de-DE" baseline="0" dirty="0" smtClean="0"/>
              <a:t>Streichhölzer</a:t>
            </a:r>
          </a:p>
          <a:p>
            <a:endParaRPr lang="de-DE" baseline="0" dirty="0" smtClean="0"/>
          </a:p>
          <a:p>
            <a:r>
              <a:rPr lang="de-DE" sz="1200" b="1" i="0" u="none" strike="noStrike" kern="1200" baseline="0" dirty="0" smtClean="0">
                <a:solidFill>
                  <a:schemeClr val="tx1"/>
                </a:solidFill>
                <a:latin typeface="+mn-lt"/>
                <a:ea typeface="+mn-ea"/>
                <a:cs typeface="+mn-cs"/>
              </a:rPr>
              <a:t>So arbeitet ihr:</a:t>
            </a:r>
          </a:p>
          <a:p>
            <a:r>
              <a:rPr lang="de-DE" sz="1200" b="0" i="0" u="none" strike="noStrike" kern="1200" baseline="0" dirty="0" smtClean="0">
                <a:solidFill>
                  <a:schemeClr val="tx1"/>
                </a:solidFill>
                <a:latin typeface="+mn-lt"/>
                <a:ea typeface="+mn-ea"/>
                <a:cs typeface="+mn-cs"/>
              </a:rPr>
              <a:t>1. Zündet die Teelichter an.</a:t>
            </a:r>
          </a:p>
          <a:p>
            <a:r>
              <a:rPr lang="de-DE" sz="1200" b="0" i="0" u="none" strike="noStrike" kern="1200" baseline="0" dirty="0" smtClean="0">
                <a:solidFill>
                  <a:schemeClr val="tx1"/>
                </a:solidFill>
                <a:latin typeface="+mn-lt"/>
                <a:ea typeface="+mn-ea"/>
                <a:cs typeface="+mn-cs"/>
              </a:rPr>
              <a:t>2. Stülpt die Gläser gleichzeitig über die brennenden Teelichter.</a:t>
            </a:r>
          </a:p>
          <a:p>
            <a:r>
              <a:rPr lang="de-DE" sz="1200" b="0" i="0" u="none" strike="noStrike" kern="1200" baseline="0" dirty="0" smtClean="0">
                <a:solidFill>
                  <a:schemeClr val="tx1"/>
                </a:solidFill>
                <a:latin typeface="+mn-lt"/>
                <a:ea typeface="+mn-ea"/>
                <a:cs typeface="+mn-cs"/>
              </a:rPr>
              <a:t>Die Kinder sollen gefragt werden was sie dabei fest stellen?</a:t>
            </a:r>
          </a:p>
          <a:p>
            <a:r>
              <a:rPr lang="de-DE" sz="1200" b="0" i="0" u="none" strike="noStrike" kern="1200" baseline="0" dirty="0" smtClean="0">
                <a:solidFill>
                  <a:schemeClr val="tx1"/>
                </a:solidFill>
                <a:latin typeface="+mn-lt"/>
                <a:ea typeface="+mn-ea"/>
                <a:cs typeface="+mn-cs"/>
              </a:rPr>
              <a:t>Dieser Versuch ist ein Beweis für das Verbrennungsdreieck, dadurch dass das Volumen des kleinen Glases viel kleiner ist geht das Feuer dort als erstes aus.</a:t>
            </a:r>
          </a:p>
        </p:txBody>
      </p:sp>
      <p:sp>
        <p:nvSpPr>
          <p:cNvPr id="4" name="Foliennummernplatzhalter 3"/>
          <p:cNvSpPr>
            <a:spLocks noGrp="1"/>
          </p:cNvSpPr>
          <p:nvPr>
            <p:ph type="sldNum" sz="quarter" idx="10"/>
          </p:nvPr>
        </p:nvSpPr>
        <p:spPr/>
        <p:txBody>
          <a:bodyPr/>
          <a:lstStyle/>
          <a:p>
            <a:fld id="{8A6AED39-5378-4FFE-B161-677D2A3AA152}" type="slidenum">
              <a:rPr lang="de-DE" smtClean="0"/>
              <a:pPr/>
              <a:t>16</a:t>
            </a:fld>
            <a:endParaRPr lang="de-DE"/>
          </a:p>
        </p:txBody>
      </p:sp>
    </p:spTree>
    <p:extLst>
      <p:ext uri="{BB962C8B-B14F-4D97-AF65-F5344CB8AC3E}">
        <p14:creationId xmlns:p14="http://schemas.microsoft.com/office/powerpoint/2010/main" val="4021234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smtClean="0"/>
              <a:t>Feuer lässt sich beispielsweise durch Reibung erzeugen. Reibung erhöht die Temperatur eines brennbaren Materials bis zur Entzündungstemperatur. In einigen Kulturen wenden die Menschen noch heute überwiegend die alten Methoden zum Feuermachen an. Dabei reiben sie zwei Holzstücke, die von leicht entzündlichem Material umgeben sind, bis zur Glutbildung aneinander. Mit der Feuersäge reibt man einen Stab in einer Rille eines anderen Holzstückes. Beim Feuerbohrer wird ein Stab in einem Holzstück entweder zwischen den Handflächen oder mit Hilfe eines Bogens bis zur Glutbildung gedreht. An der heißen Stelle wird Zunder bereitgelegt. </a:t>
            </a:r>
          </a:p>
          <a:p>
            <a:endParaRPr lang="de-DE" altLang="de-DE" dirty="0" smtClean="0"/>
          </a:p>
          <a:p>
            <a:r>
              <a:rPr lang="de-DE" altLang="de-DE" dirty="0" smtClean="0"/>
              <a:t>Eine weitere Methode Feuer zu erzeugen, gelingt mit Hilfe von Feuersteinen (Flint). Dazu werden z. B. zwei Stücke Flint oder ein Stück Flint und ein Stück Pyrit (eine andere Gesteinsart) aneinandergeschlagen. Die Funken können einen Zunder in Brand stecken. (Der Ausdruck Flinte für Gewehr kommt daher.) </a:t>
            </a:r>
          </a:p>
          <a:p>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17</a:t>
            </a:fld>
            <a:endParaRPr lang="de-DE"/>
          </a:p>
        </p:txBody>
      </p:sp>
    </p:spTree>
    <p:extLst>
      <p:ext uri="{BB962C8B-B14F-4D97-AF65-F5344CB8AC3E}">
        <p14:creationId xmlns:p14="http://schemas.microsoft.com/office/powerpoint/2010/main" val="3587562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Heute gibt es unterschiedliche Möglichkeiten ein Feuer zu machen. Möglichkeiten sind z.B. durch</a:t>
            </a:r>
            <a:r>
              <a:rPr lang="de-DE" baseline="0" dirty="0" smtClean="0"/>
              <a:t> ein Zündholz oder ein Feuerzeug. Diese Möglichkeiten sollten den Kindern nun auch gezeigt werden.</a:t>
            </a:r>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18</a:t>
            </a:fld>
            <a:endParaRPr lang="de-DE"/>
          </a:p>
        </p:txBody>
      </p:sp>
    </p:spTree>
    <p:extLst>
      <p:ext uri="{BB962C8B-B14F-4D97-AF65-F5344CB8AC3E}">
        <p14:creationId xmlns:p14="http://schemas.microsoft.com/office/powerpoint/2010/main" val="170393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Den Kindern soll die Frage gestellt werden, welche Materialien brennbar sein können und</a:t>
            </a:r>
            <a:r>
              <a:rPr lang="de-DE" baseline="0" dirty="0" smtClean="0"/>
              <a:t> welche nicht!</a:t>
            </a:r>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19</a:t>
            </a:fld>
            <a:endParaRPr lang="de-DE"/>
          </a:p>
        </p:txBody>
      </p:sp>
    </p:spTree>
    <p:extLst>
      <p:ext uri="{BB962C8B-B14F-4D97-AF65-F5344CB8AC3E}">
        <p14:creationId xmlns:p14="http://schemas.microsoft.com/office/powerpoint/2010/main" val="3906574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Zusätzlich zu der Brennbarkeit der Materialien kann den Kindern die Frage gestellt werden welche Materialen</a:t>
            </a:r>
            <a:r>
              <a:rPr lang="de-DE" baseline="0" dirty="0" smtClean="0"/>
              <a:t> bei Ihnen zu hause sind und welche Materialien in der Umwelt wo vorkommen und Verwendung haben.</a:t>
            </a:r>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20</a:t>
            </a:fld>
            <a:endParaRPr lang="de-DE"/>
          </a:p>
        </p:txBody>
      </p:sp>
    </p:spTree>
    <p:extLst>
      <p:ext uri="{BB962C8B-B14F-4D97-AF65-F5344CB8AC3E}">
        <p14:creationId xmlns:p14="http://schemas.microsoft.com/office/powerpoint/2010/main" val="4057607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Ihr braucht:</a:t>
            </a:r>
          </a:p>
          <a:p>
            <a:r>
              <a:rPr lang="de-DE" dirty="0" smtClean="0"/>
              <a:t>1 Holz Würfel 10x10 cm</a:t>
            </a:r>
          </a:p>
          <a:p>
            <a:r>
              <a:rPr lang="de-DE" dirty="0" smtClean="0"/>
              <a:t>1 </a:t>
            </a:r>
            <a:r>
              <a:rPr lang="de-DE" dirty="0" err="1" smtClean="0"/>
              <a:t>Holzast</a:t>
            </a:r>
            <a:r>
              <a:rPr lang="de-DE" dirty="0" smtClean="0"/>
              <a:t> dünn d=0,5</a:t>
            </a:r>
            <a:r>
              <a:rPr lang="de-DE" baseline="0" dirty="0" smtClean="0"/>
              <a:t> cm</a:t>
            </a:r>
            <a:endParaRPr lang="de-DE" dirty="0" smtClean="0"/>
          </a:p>
          <a:p>
            <a:r>
              <a:rPr lang="de-DE" dirty="0" smtClean="0"/>
              <a:t>1 Holzspäne </a:t>
            </a:r>
          </a:p>
          <a:p>
            <a:r>
              <a:rPr lang="de-DE" baseline="0" dirty="0" smtClean="0"/>
              <a:t>1 Metallnagel 10 cm</a:t>
            </a:r>
          </a:p>
          <a:p>
            <a:r>
              <a:rPr lang="de-DE" baseline="0" dirty="0" smtClean="0"/>
              <a:t>1 Glasbehälter</a:t>
            </a:r>
          </a:p>
          <a:p>
            <a:r>
              <a:rPr lang="de-DE" baseline="0" dirty="0" smtClean="0"/>
              <a:t>1 Papierstreifen 10 cm x 10 cm</a:t>
            </a:r>
          </a:p>
          <a:p>
            <a:r>
              <a:rPr lang="de-DE" baseline="0" dirty="0" smtClean="0"/>
              <a:t>1 Stoffstreifen 10 cm x 10 cm</a:t>
            </a:r>
          </a:p>
          <a:p>
            <a:r>
              <a:rPr lang="de-DE" baseline="0" dirty="0" smtClean="0"/>
              <a:t>1 Benzin 100 ml</a:t>
            </a:r>
          </a:p>
          <a:p>
            <a:r>
              <a:rPr lang="de-DE" baseline="0" dirty="0" smtClean="0"/>
              <a:t>1 Alkohol 100 ml </a:t>
            </a:r>
          </a:p>
          <a:p>
            <a:r>
              <a:rPr lang="de-DE" baseline="0" dirty="0" smtClean="0"/>
              <a:t>1 Feuerzeug</a:t>
            </a:r>
          </a:p>
          <a:p>
            <a:r>
              <a:rPr lang="de-DE" baseline="0" dirty="0" smtClean="0"/>
              <a:t>1 Bunsenbrenner</a:t>
            </a:r>
          </a:p>
          <a:p>
            <a:r>
              <a:rPr lang="de-DE" baseline="0" dirty="0" smtClean="0"/>
              <a:t>1 Kleine Schale für die brennbaren Flüssigkeiten</a:t>
            </a:r>
          </a:p>
          <a:p>
            <a:r>
              <a:rPr lang="de-DE" baseline="0" dirty="0" smtClean="0"/>
              <a:t>1 Metallbehälter für die Brandreste</a:t>
            </a:r>
          </a:p>
          <a:p>
            <a:r>
              <a:rPr lang="de-DE" baseline="0" dirty="0" smtClean="0"/>
              <a:t>1 Zange zum Halten der Materialien</a:t>
            </a:r>
          </a:p>
          <a:p>
            <a:endParaRPr lang="de-DE" baseline="0" dirty="0" smtClean="0"/>
          </a:p>
          <a:p>
            <a:r>
              <a:rPr lang="de-DE" sz="1200" b="1" i="0" u="none" strike="noStrike" kern="1200" baseline="0" dirty="0" smtClean="0">
                <a:solidFill>
                  <a:schemeClr val="tx1"/>
                </a:solidFill>
                <a:latin typeface="+mn-lt"/>
                <a:ea typeface="+mn-ea"/>
                <a:cs typeface="+mn-cs"/>
              </a:rPr>
              <a:t>So arbeitet ihr:</a:t>
            </a:r>
          </a:p>
          <a:p>
            <a:r>
              <a:rPr lang="de-DE" sz="1200" b="0" i="0" u="none" strike="noStrike" kern="1200" baseline="0" dirty="0" smtClean="0">
                <a:solidFill>
                  <a:schemeClr val="tx1"/>
                </a:solidFill>
                <a:latin typeface="+mn-lt"/>
                <a:ea typeface="+mn-ea"/>
                <a:cs typeface="+mn-cs"/>
              </a:rPr>
              <a:t>1. Es soll den Kindern zuerst gefragt werden ob ein Material brennt oder nicht</a:t>
            </a:r>
          </a:p>
          <a:p>
            <a:r>
              <a:rPr lang="de-DE" sz="1200" b="0" i="0" u="none" strike="noStrike" kern="1200" baseline="0" dirty="0" smtClean="0">
                <a:solidFill>
                  <a:schemeClr val="tx1"/>
                </a:solidFill>
                <a:latin typeface="+mn-lt"/>
                <a:ea typeface="+mn-ea"/>
                <a:cs typeface="+mn-cs"/>
              </a:rPr>
              <a:t>Zündet die unterschiedlichen Materialien an.</a:t>
            </a:r>
          </a:p>
          <a:p>
            <a:r>
              <a:rPr lang="de-DE" sz="1200" b="0" i="0" u="none" strike="noStrike" kern="1200" baseline="0" dirty="0" smtClean="0">
                <a:solidFill>
                  <a:schemeClr val="tx1"/>
                </a:solidFill>
                <a:latin typeface="+mn-lt"/>
                <a:ea typeface="+mn-ea"/>
                <a:cs typeface="+mn-cs"/>
              </a:rPr>
              <a:t>2. Stülpt die Gläser gleichzeitig über die brennenden Teelichter.</a:t>
            </a:r>
          </a:p>
          <a:p>
            <a:r>
              <a:rPr lang="de-DE" sz="1200" b="0" i="0" u="none" strike="noStrike" kern="1200" baseline="0" dirty="0" smtClean="0">
                <a:solidFill>
                  <a:schemeClr val="tx1"/>
                </a:solidFill>
                <a:latin typeface="+mn-lt"/>
                <a:ea typeface="+mn-ea"/>
                <a:cs typeface="+mn-cs"/>
              </a:rPr>
              <a:t>Was findet ihr heraus</a:t>
            </a:r>
          </a:p>
        </p:txBody>
      </p:sp>
      <p:sp>
        <p:nvSpPr>
          <p:cNvPr id="4" name="Foliennummernplatzhalter 3"/>
          <p:cNvSpPr>
            <a:spLocks noGrp="1"/>
          </p:cNvSpPr>
          <p:nvPr>
            <p:ph type="sldNum" sz="quarter" idx="10"/>
          </p:nvPr>
        </p:nvSpPr>
        <p:spPr/>
        <p:txBody>
          <a:bodyPr/>
          <a:lstStyle/>
          <a:p>
            <a:fld id="{8A6AED39-5378-4FFE-B161-677D2A3AA152}" type="slidenum">
              <a:rPr lang="de-DE" smtClean="0"/>
              <a:pPr/>
              <a:t>21</a:t>
            </a:fld>
            <a:endParaRPr lang="de-DE"/>
          </a:p>
        </p:txBody>
      </p:sp>
    </p:spTree>
    <p:extLst>
      <p:ext uri="{BB962C8B-B14F-4D97-AF65-F5344CB8AC3E}">
        <p14:creationId xmlns:p14="http://schemas.microsoft.com/office/powerpoint/2010/main" val="4021234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 dieser Folie werden die unterschiedlichen Löschmöglichkeiten gezeigt, die</a:t>
            </a:r>
            <a:r>
              <a:rPr lang="de-DE" baseline="0" dirty="0" smtClean="0"/>
              <a:t> uns zur Verfügung stehen. </a:t>
            </a:r>
          </a:p>
          <a:p>
            <a:r>
              <a:rPr lang="de-DE" baseline="0" dirty="0" smtClean="0"/>
              <a:t>Als Hauptlöschmittel wird Wasser eingesetzt. Dabei wird die kühlende Wirkung des Wasserdampfs ausgenützt.</a:t>
            </a:r>
          </a:p>
          <a:p>
            <a:r>
              <a:rPr lang="de-DE" baseline="0" dirty="0" smtClean="0"/>
              <a:t>Eine weitere Möglichkeit einen Brand zu löschen ist die erstickende Wirkung. Durch das verwenden einer Löschdecke oder durch das Zudecken mit einem Deckel eines brennenden Topfes in einer Küche wir der Sauerstoff verdrängt und der Brand bekämpft.</a:t>
            </a:r>
          </a:p>
          <a:p>
            <a:r>
              <a:rPr lang="de-DE" baseline="0" dirty="0" smtClean="0"/>
              <a:t>Die dritte Möglichkeit einen Brand zu bekämpfen ist die Verdrängung des Sauerstoffes. Durch das Zudrehen einer Gasflasche z.B. kann das weitere Nachströmen des Gases verhindert werden.</a:t>
            </a:r>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22</a:t>
            </a:fld>
            <a:endParaRPr lang="de-DE"/>
          </a:p>
        </p:txBody>
      </p:sp>
    </p:spTree>
    <p:extLst>
      <p:ext uri="{BB962C8B-B14F-4D97-AF65-F5344CB8AC3E}">
        <p14:creationId xmlns:p14="http://schemas.microsoft.com/office/powerpoint/2010/main" val="195636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80 Prozent aller Brandopfer verbrennen nicht sie ersticken am entstehenden giftigen Brandrauch. Diese traurige Erkenntnis gilt für Brände in privaten Wohnungen ebenso wie für Katastrophen großen Ausmaßes.</a:t>
            </a:r>
          </a:p>
          <a:p>
            <a:r>
              <a:rPr lang="de-DE" dirty="0" smtClean="0"/>
              <a:t>Der Rauch ist bei einem Brand das größte Problem für die Menschen im Gebäude und für die Feuerwehr. Die Folgen sind dramatisch: Innerhalb von weniger als drei Minuten sinkt durch den entstehenden Brandrauch die Sichtweite meist so weit ab, dass betroffene Personen die Orientierung verlieren und sich nicht mehr in Sicherheit bringen können.</a:t>
            </a:r>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23</a:t>
            </a:fld>
            <a:endParaRPr lang="de-DE"/>
          </a:p>
        </p:txBody>
      </p:sp>
    </p:spTree>
    <p:extLst>
      <p:ext uri="{BB962C8B-B14F-4D97-AF65-F5344CB8AC3E}">
        <p14:creationId xmlns:p14="http://schemas.microsoft.com/office/powerpoint/2010/main" val="85320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 wird die eigene Feuerwehr vorgestellt:</a:t>
            </a:r>
          </a:p>
          <a:p>
            <a:r>
              <a:rPr lang="de-DE" dirty="0" smtClean="0"/>
              <a:t>Es</a:t>
            </a:r>
            <a:r>
              <a:rPr lang="de-DE" baseline="0" dirty="0" smtClean="0"/>
              <a:t> wird kurz die Geschichte der eigenen Freiwilligen Feuerwehr mit Gründungsjahr usw. erklärt. Ganz kurz kann auf die wichtigsten Punkte in der Entwicklung der Feuerwehr eingegangen werden.</a:t>
            </a:r>
          </a:p>
          <a:p>
            <a:r>
              <a:rPr lang="de-DE" baseline="0" dirty="0" smtClean="0"/>
              <a:t>Die Anzahl der Feuerwehrmitglieder sowie der Jugendfeuerwehr samt Ehrenmitglieder soll kurz vorgestellt werden. Anhand ein paar eingefügten Bilder kann auf die Aufgaben der Feuerwehr eingegangen werden.</a:t>
            </a:r>
          </a:p>
          <a:p>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4</a:t>
            </a:fld>
            <a:endParaRPr lang="de-DE"/>
          </a:p>
        </p:txBody>
      </p:sp>
    </p:spTree>
    <p:extLst>
      <p:ext uri="{BB962C8B-B14F-4D97-AF65-F5344CB8AC3E}">
        <p14:creationId xmlns:p14="http://schemas.microsoft.com/office/powerpoint/2010/main" val="4174369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25</a:t>
            </a:fld>
            <a:endParaRPr lang="de-DE"/>
          </a:p>
        </p:txBody>
      </p:sp>
    </p:spTree>
    <p:extLst>
      <p:ext uri="{BB962C8B-B14F-4D97-AF65-F5344CB8AC3E}">
        <p14:creationId xmlns:p14="http://schemas.microsoft.com/office/powerpoint/2010/main" val="3792390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Durch das Schütten von Spiritus in einen Grill kommt es zu einer Stichflamme, die schwere Verbrennungen verursachen kann.</a:t>
            </a:r>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27</a:t>
            </a:fld>
            <a:endParaRPr lang="de-DE"/>
          </a:p>
        </p:txBody>
      </p:sp>
    </p:spTree>
    <p:extLst>
      <p:ext uri="{BB962C8B-B14F-4D97-AF65-F5344CB8AC3E}">
        <p14:creationId xmlns:p14="http://schemas.microsoft.com/office/powerpoint/2010/main" val="1599533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 soll den Kindern die frage gestellt werden,</a:t>
            </a:r>
            <a:r>
              <a:rPr lang="de-DE" baseline="0" dirty="0" smtClean="0"/>
              <a:t> welche Brandgefahren sie auf dem Bild erkennen.</a:t>
            </a:r>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33</a:t>
            </a:fld>
            <a:endParaRPr lang="de-DE"/>
          </a:p>
        </p:txBody>
      </p:sp>
    </p:spTree>
    <p:extLst>
      <p:ext uri="{BB962C8B-B14F-4D97-AF65-F5344CB8AC3E}">
        <p14:creationId xmlns:p14="http://schemas.microsoft.com/office/powerpoint/2010/main" val="3746466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34</a:t>
            </a:fld>
            <a:endParaRPr lang="de-DE"/>
          </a:p>
        </p:txBody>
      </p:sp>
    </p:spTree>
    <p:extLst>
      <p:ext uri="{BB962C8B-B14F-4D97-AF65-F5344CB8AC3E}">
        <p14:creationId xmlns:p14="http://schemas.microsoft.com/office/powerpoint/2010/main" val="3746466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 ist den Kindern</a:t>
            </a:r>
            <a:r>
              <a:rPr lang="de-DE" baseline="0" dirty="0" smtClean="0"/>
              <a:t> in dem Gebäude in dem sie sich aufhalten zu zeigen wie sie das Gebäude schnellst möglichst verlassen können. Dabei kann auf eventuelle Fluchtwegschilder im Gebäude hingewiesen werden.</a:t>
            </a:r>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38</a:t>
            </a:fld>
            <a:endParaRPr lang="de-DE"/>
          </a:p>
        </p:txBody>
      </p:sp>
    </p:spTree>
    <p:extLst>
      <p:ext uri="{BB962C8B-B14F-4D97-AF65-F5344CB8AC3E}">
        <p14:creationId xmlns:p14="http://schemas.microsoft.com/office/powerpoint/2010/main" val="2877377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 Feuerwehrmann rüstet sich nun mit kompletter Schutzausrüstung samt</a:t>
            </a:r>
            <a:r>
              <a:rPr lang="de-DE" baseline="0" dirty="0" smtClean="0"/>
              <a:t> Atemschutzgerät </a:t>
            </a:r>
            <a:r>
              <a:rPr lang="de-DE" dirty="0" smtClean="0"/>
              <a:t>aus,</a:t>
            </a:r>
            <a:r>
              <a:rPr lang="de-DE" baseline="0" dirty="0" smtClean="0"/>
              <a:t> um den Kindern die Ausrüstung der Feuerwehr nochmals in der Praxis vorstellen zu können. </a:t>
            </a:r>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45</a:t>
            </a:fld>
            <a:endParaRPr lang="de-DE"/>
          </a:p>
        </p:txBody>
      </p:sp>
    </p:spTree>
    <p:extLst>
      <p:ext uri="{BB962C8B-B14F-4D97-AF65-F5344CB8AC3E}">
        <p14:creationId xmlns:p14="http://schemas.microsoft.com/office/powerpoint/2010/main" val="812761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Den Kindern ist auch zu erklären, </a:t>
            </a:r>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47</a:t>
            </a:fld>
            <a:endParaRPr lang="de-DE"/>
          </a:p>
        </p:txBody>
      </p:sp>
    </p:spTree>
    <p:extLst>
      <p:ext uri="{BB962C8B-B14F-4D97-AF65-F5344CB8AC3E}">
        <p14:creationId xmlns:p14="http://schemas.microsoft.com/office/powerpoint/2010/main" val="882358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 soll den</a:t>
            </a:r>
            <a:r>
              <a:rPr lang="de-DE" baseline="0" dirty="0" smtClean="0"/>
              <a:t> Kindern die Frage gestellt werden, zu welchen Brandeinsätzen die Feuerwehr gerufen werden kann bzw. was alles brennen kann:</a:t>
            </a:r>
            <a:endParaRPr lang="de-DE" dirty="0" smtClean="0"/>
          </a:p>
          <a:p>
            <a:r>
              <a:rPr lang="de-DE" dirty="0" smtClean="0"/>
              <a:t>Beispiele Für Brandeinsatze sind:</a:t>
            </a:r>
          </a:p>
          <a:p>
            <a:r>
              <a:rPr lang="de-DE" dirty="0" smtClean="0"/>
              <a:t>Zimmerbrand, Wohnungsbrände,</a:t>
            </a:r>
            <a:r>
              <a:rPr lang="de-DE" baseline="0" dirty="0" smtClean="0"/>
              <a:t> Brände von landwirtschaftlichen Gebäuden, Brände von Industriegebäuden, Wald und Buschbrände, Brände von Fahrzeugen</a:t>
            </a:r>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6</a:t>
            </a:fld>
            <a:endParaRPr lang="de-DE"/>
          </a:p>
        </p:txBody>
      </p:sp>
    </p:spTree>
    <p:extLst>
      <p:ext uri="{BB962C8B-B14F-4D97-AF65-F5344CB8AC3E}">
        <p14:creationId xmlns:p14="http://schemas.microsoft.com/office/powerpoint/2010/main" val="2008255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 soll den</a:t>
            </a:r>
            <a:r>
              <a:rPr lang="de-DE" baseline="0" dirty="0" smtClean="0"/>
              <a:t> Kindern die Frage gestellt werden, zu welchen technischen Einsätzen die Feuerwehr gerufen werden kann:</a:t>
            </a:r>
            <a:endParaRPr lang="de-DE" dirty="0" smtClean="0"/>
          </a:p>
          <a:p>
            <a:r>
              <a:rPr lang="de-DE" dirty="0" smtClean="0"/>
              <a:t>Beispiele für </a:t>
            </a:r>
            <a:r>
              <a:rPr lang="de-DE" baseline="0" dirty="0" smtClean="0"/>
              <a:t> technische E</a:t>
            </a:r>
            <a:r>
              <a:rPr lang="de-DE" dirty="0" smtClean="0"/>
              <a:t>insatze sind: Verkehrsunfälle, Rettung von Personen, Sturmschäden, Tierrettungen</a:t>
            </a:r>
          </a:p>
        </p:txBody>
      </p:sp>
      <p:sp>
        <p:nvSpPr>
          <p:cNvPr id="4" name="Foliennummernplatzhalter 3"/>
          <p:cNvSpPr>
            <a:spLocks noGrp="1"/>
          </p:cNvSpPr>
          <p:nvPr>
            <p:ph type="sldNum" sz="quarter" idx="10"/>
          </p:nvPr>
        </p:nvSpPr>
        <p:spPr/>
        <p:txBody>
          <a:bodyPr/>
          <a:lstStyle/>
          <a:p>
            <a:fld id="{8A6AED39-5378-4FFE-B161-677D2A3AA152}" type="slidenum">
              <a:rPr lang="de-DE" smtClean="0"/>
              <a:pPr/>
              <a:t>7</a:t>
            </a:fld>
            <a:endParaRPr lang="de-DE"/>
          </a:p>
        </p:txBody>
      </p:sp>
    </p:spTree>
    <p:extLst>
      <p:ext uri="{BB962C8B-B14F-4D97-AF65-F5344CB8AC3E}">
        <p14:creationId xmlns:p14="http://schemas.microsoft.com/office/powerpoint/2010/main" val="1906162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Welche Aufgaben hat die Feuerwehr im Katastrophenschutz:</a:t>
            </a:r>
          </a:p>
          <a:p>
            <a:r>
              <a:rPr lang="de-DE" dirty="0" smtClean="0"/>
              <a:t>Einige Beispiele dafür sind:</a:t>
            </a:r>
          </a:p>
          <a:p>
            <a:r>
              <a:rPr lang="de-DE" dirty="0" smtClean="0"/>
              <a:t>Rettung von Menschen und</a:t>
            </a:r>
            <a:r>
              <a:rPr lang="de-DE" baseline="0" dirty="0" smtClean="0"/>
              <a:t> Tieren aus Gefahrenbereichen, </a:t>
            </a:r>
            <a:r>
              <a:rPr lang="de-DE" dirty="0" smtClean="0"/>
              <a:t>Aufbau von Schutzdämmen</a:t>
            </a:r>
            <a:r>
              <a:rPr lang="de-DE" baseline="0" dirty="0" smtClean="0"/>
              <a:t> aus Sandsäcken gegen Wasser, Auspumpen von Kellern, Freimachen von Straßen</a:t>
            </a:r>
          </a:p>
          <a:p>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8</a:t>
            </a:fld>
            <a:endParaRPr lang="de-DE"/>
          </a:p>
        </p:txBody>
      </p:sp>
    </p:spTree>
    <p:extLst>
      <p:ext uri="{BB962C8B-B14F-4D97-AF65-F5344CB8AC3E}">
        <p14:creationId xmlns:p14="http://schemas.microsoft.com/office/powerpoint/2010/main" val="2558063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 ist wichtig, dass die Bevölkerung über mögliche Gefahren bzw. das richtige Verhalten bei Notfällen informiert wird.</a:t>
            </a:r>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9</a:t>
            </a:fld>
            <a:endParaRPr lang="de-DE"/>
          </a:p>
        </p:txBody>
      </p:sp>
    </p:spTree>
    <p:extLst>
      <p:ext uri="{BB962C8B-B14F-4D97-AF65-F5344CB8AC3E}">
        <p14:creationId xmlns:p14="http://schemas.microsoft.com/office/powerpoint/2010/main" val="201757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 Teil der Öffentlichkeits-Informationsarbeit</a:t>
            </a:r>
            <a:r>
              <a:rPr lang="de-DE" baseline="0" dirty="0" smtClean="0"/>
              <a:t> ist der Besuch von Kindergärten und Schulen bei Feuerwehren. Dadurch kann das Aufgabengebiet der Feuerwehren aufgezeigt werden, sowie nützliche Tipps und Verhaltensweisen im Brandfall wiedergegeben werden. </a:t>
            </a:r>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10</a:t>
            </a:fld>
            <a:endParaRPr lang="de-DE"/>
          </a:p>
        </p:txBody>
      </p:sp>
    </p:spTree>
    <p:extLst>
      <p:ext uri="{BB962C8B-B14F-4D97-AF65-F5344CB8AC3E}">
        <p14:creationId xmlns:p14="http://schemas.microsoft.com/office/powerpoint/2010/main" val="2900791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a:t>
            </a:r>
            <a:r>
              <a:rPr lang="de-DE" baseline="0" dirty="0" smtClean="0"/>
              <a:t> der Landesfeuerwehrschule in </a:t>
            </a:r>
            <a:r>
              <a:rPr lang="de-DE" baseline="0" dirty="0" err="1" smtClean="0"/>
              <a:t>Vilpian</a:t>
            </a:r>
            <a:r>
              <a:rPr lang="de-DE" baseline="0" dirty="0" smtClean="0"/>
              <a:t> werden 37 unterschiedliche Lehrgänge angeboten.</a:t>
            </a:r>
          </a:p>
          <a:p>
            <a:r>
              <a:rPr lang="de-DE" baseline="0" dirty="0" smtClean="0"/>
              <a:t>Die Ausbildung umfasst die Bereiche Brandeinsatz, Technischer Einsatz, Einsätze bei gefährlichen Stoffen, Katastrophenschutz</a:t>
            </a:r>
          </a:p>
          <a:p>
            <a:r>
              <a:rPr lang="de-DE" baseline="0" dirty="0" smtClean="0"/>
              <a:t>Die Ausbildung gliedert sich in:</a:t>
            </a:r>
          </a:p>
          <a:p>
            <a:r>
              <a:rPr lang="de-DE" baseline="0" dirty="0" smtClean="0"/>
              <a:t>Grundausbildung: Z.B.: Grundlehrgang Brandeinsatz, Grundlehrgang technischer Einsatz</a:t>
            </a:r>
          </a:p>
          <a:p>
            <a:r>
              <a:rPr lang="de-DE" baseline="0" dirty="0" smtClean="0"/>
              <a:t>Fachausbildung: Z.B.: Atemschutzlehrgang, Funklehrgang, </a:t>
            </a:r>
            <a:r>
              <a:rPr lang="de-DE" baseline="0" dirty="0" err="1" smtClean="0"/>
              <a:t>Maschinistenlehrgang</a:t>
            </a:r>
            <a:endParaRPr lang="de-DE" baseline="0" dirty="0" smtClean="0"/>
          </a:p>
          <a:p>
            <a:r>
              <a:rPr lang="de-DE" baseline="0" dirty="0" smtClean="0"/>
              <a:t>Sonderausbildung: Z.B.: Gefahrgutlehrgänge, Wärmebildkameralehrgang, Schulung </a:t>
            </a:r>
            <a:r>
              <a:rPr lang="de-DE" baseline="0" dirty="0" err="1" smtClean="0"/>
              <a:t>Explosimeter</a:t>
            </a:r>
            <a:endParaRPr lang="de-DE" baseline="0" dirty="0" smtClean="0"/>
          </a:p>
          <a:p>
            <a:r>
              <a:rPr lang="de-DE" baseline="0" dirty="0" smtClean="0"/>
              <a:t>Führungsausbildung: Z.B.: Gruppenkommandantenlehrgang, Zugskommandantenlehrgang, Einsatzleiterlehrgang</a:t>
            </a:r>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11</a:t>
            </a:fld>
            <a:endParaRPr lang="de-DE"/>
          </a:p>
        </p:txBody>
      </p:sp>
    </p:spTree>
    <p:extLst>
      <p:ext uri="{BB962C8B-B14F-4D97-AF65-F5344CB8AC3E}">
        <p14:creationId xmlns:p14="http://schemas.microsoft.com/office/powerpoint/2010/main" val="719244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u="none" strike="noStrike" kern="1200" baseline="0" dirty="0" smtClean="0">
                <a:solidFill>
                  <a:schemeClr val="tx1"/>
                </a:solidFill>
                <a:latin typeface="+mn-lt"/>
                <a:ea typeface="+mn-ea"/>
                <a:cs typeface="+mn-cs"/>
              </a:rPr>
              <a:t>Feuer als Freund:</a:t>
            </a:r>
          </a:p>
          <a:p>
            <a:r>
              <a:rPr lang="de-DE" sz="1200" b="0" i="0" u="none" strike="noStrike" kern="1200" baseline="0" dirty="0" smtClean="0">
                <a:solidFill>
                  <a:schemeClr val="tx1"/>
                </a:solidFill>
                <a:latin typeface="+mn-lt"/>
                <a:ea typeface="+mn-ea"/>
                <a:cs typeface="+mn-cs"/>
              </a:rPr>
              <a:t>Ein schönes Feuer im Ofen wärmt. Mit Feuer und Wärme können wir uns leckere Gerichte kochen. Kerzenlicht macht eine gute</a:t>
            </a:r>
          </a:p>
          <a:p>
            <a:r>
              <a:rPr lang="de-DE" sz="1200" b="0" i="0" u="none" strike="noStrike" kern="1200" baseline="0" dirty="0" smtClean="0">
                <a:solidFill>
                  <a:schemeClr val="tx1"/>
                </a:solidFill>
                <a:latin typeface="+mn-lt"/>
                <a:ea typeface="+mn-ea"/>
                <a:cs typeface="+mn-cs"/>
              </a:rPr>
              <a:t>Stimmung. Sehr schön ist es, wenn in der Dunkelheit zum Beispiel die Kerzen am Weihnachtsbaum leuchten. Doch Vorsicht ...</a:t>
            </a:r>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12</a:t>
            </a:fld>
            <a:endParaRPr lang="de-DE"/>
          </a:p>
        </p:txBody>
      </p:sp>
    </p:spTree>
    <p:extLst>
      <p:ext uri="{BB962C8B-B14F-4D97-AF65-F5344CB8AC3E}">
        <p14:creationId xmlns:p14="http://schemas.microsoft.com/office/powerpoint/2010/main" val="3224693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1">
        <a:schemeClr val="bg2"/>
      </p:bgRef>
    </p:bg>
    <p:spTree>
      <p:nvGrpSpPr>
        <p:cNvPr id="1" name=""/>
        <p:cNvGrpSpPr/>
        <p:nvPr/>
      </p:nvGrpSpPr>
      <p:grpSpPr>
        <a:xfrm>
          <a:off x="0" y="0"/>
          <a:ext cx="0" cy="0"/>
          <a:chOff x="0" y="0"/>
          <a:chExt cx="0" cy="0"/>
        </a:xfrm>
      </p:grpSpPr>
      <p:sp>
        <p:nvSpPr>
          <p:cNvPr id="7" name="Rechteck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hteck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hteck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el 7"/>
          <p:cNvSpPr>
            <a:spLocks noGrp="1"/>
          </p:cNvSpPr>
          <p:nvPr>
            <p:ph type="ctrTitle"/>
          </p:nvPr>
        </p:nvSpPr>
        <p:spPr>
          <a:xfrm>
            <a:off x="2362200" y="4038600"/>
            <a:ext cx="6477000" cy="1828800"/>
          </a:xfrm>
        </p:spPr>
        <p:txBody>
          <a:bodyPr anchor="b"/>
          <a:lstStyle>
            <a:lvl1pPr>
              <a:defRPr cap="all" baseline="0"/>
            </a:lvl1pPr>
          </a:lstStyle>
          <a:p>
            <a:r>
              <a:rPr kumimoji="0" lang="de-DE" smtClean="0"/>
              <a:t>Titelmasterformat durch Klicken bearbeiten</a:t>
            </a:r>
            <a:endParaRPr kumimoji="0" lang="en-US"/>
          </a:p>
        </p:txBody>
      </p:sp>
      <p:sp>
        <p:nvSpPr>
          <p:cNvPr id="9" name="Untertitel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Datumsplatzhalt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4F395CB-6EEB-41D2-ADB3-24CB21CADB5C}" type="datetimeFigureOut">
              <a:rPr lang="de-DE" smtClean="0"/>
              <a:pPr/>
              <a:t>12.03.2018</a:t>
            </a:fld>
            <a:endParaRPr lang="de-DE"/>
          </a:p>
        </p:txBody>
      </p:sp>
      <p:sp>
        <p:nvSpPr>
          <p:cNvPr id="17" name="Fußzeilenplatzhalt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de-DE"/>
          </a:p>
        </p:txBody>
      </p:sp>
      <p:sp>
        <p:nvSpPr>
          <p:cNvPr id="29" name="Foliennummernplatzhalt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A2EFFF0-4697-48BC-840C-5A931E21784F}" type="slidenum">
              <a:rPr lang="de-DE" smtClean="0"/>
              <a:pPr/>
              <a:t>‹Nr.›</a:t>
            </a:fld>
            <a:endParaRPr lang="de-DE"/>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94F395CB-6EEB-41D2-ADB3-24CB21CADB5C}" type="datetimeFigureOut">
              <a:rPr lang="de-DE" smtClean="0"/>
              <a:pPr/>
              <a:t>12.03.2018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A2EFFF0-4697-48BC-840C-5A931E21784F}"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bg>
      <p:bgRef idx="1001">
        <a:schemeClr val="bg1"/>
      </p:bgRef>
    </p:bg>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53200" y="609600"/>
            <a:ext cx="2057400" cy="5516563"/>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609600"/>
            <a:ext cx="5562600" cy="5516564"/>
          </a:xfrm>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a:xfrm>
            <a:off x="6553200" y="6248402"/>
            <a:ext cx="2209800" cy="365125"/>
          </a:xfrm>
        </p:spPr>
        <p:txBody>
          <a:bodyPr/>
          <a:lstStyle/>
          <a:p>
            <a:fld id="{94F395CB-6EEB-41D2-ADB3-24CB21CADB5C}" type="datetimeFigureOut">
              <a:rPr lang="de-DE" smtClean="0"/>
              <a:pPr/>
              <a:t>12.03.2018</a:t>
            </a:fld>
            <a:endParaRPr lang="de-DE"/>
          </a:p>
        </p:txBody>
      </p:sp>
      <p:sp>
        <p:nvSpPr>
          <p:cNvPr id="5" name="Fußzeilenplatzhalter 4"/>
          <p:cNvSpPr>
            <a:spLocks noGrp="1"/>
          </p:cNvSpPr>
          <p:nvPr>
            <p:ph type="ftr" sz="quarter" idx="11"/>
          </p:nvPr>
        </p:nvSpPr>
        <p:spPr>
          <a:xfrm>
            <a:off x="457201" y="6248207"/>
            <a:ext cx="5573483" cy="365125"/>
          </a:xfrm>
        </p:spPr>
        <p:txBody>
          <a:bodyPr/>
          <a:lstStyle/>
          <a:p>
            <a:endParaRPr lang="de-DE"/>
          </a:p>
        </p:txBody>
      </p:sp>
      <p:sp>
        <p:nvSpPr>
          <p:cNvPr id="7" name="Rechteck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hteck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hteck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liennummernplatzhalter 5"/>
          <p:cNvSpPr>
            <a:spLocks noGrp="1"/>
          </p:cNvSpPr>
          <p:nvPr>
            <p:ph type="sldNum" sz="quarter" idx="12"/>
          </p:nvPr>
        </p:nvSpPr>
        <p:spPr>
          <a:xfrm rot="5400000">
            <a:off x="5989638" y="144462"/>
            <a:ext cx="533400" cy="244476"/>
          </a:xfrm>
        </p:spPr>
        <p:txBody>
          <a:bodyPr/>
          <a:lstStyle/>
          <a:p>
            <a:fld id="{DA2EFFF0-4697-48BC-840C-5A931E21784F}" type="slidenum">
              <a:rPr lang="de-DE" smtClean="0"/>
              <a:pPr/>
              <a:t>‹Nr.›</a:t>
            </a:fld>
            <a:endParaRPr lang="de-DE"/>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2648" y="228600"/>
            <a:ext cx="8153400" cy="990600"/>
          </a:xfrm>
        </p:spPr>
        <p:txBody>
          <a:bodyPr/>
          <a:lstStyle/>
          <a:p>
            <a:r>
              <a:rPr kumimoji="0" lang="de-DE" smtClean="0"/>
              <a:t>Titelmasterformat durch Klicken bearbeiten</a:t>
            </a:r>
            <a:endParaRPr kumimoji="0" lang="en-US"/>
          </a:p>
        </p:txBody>
      </p:sp>
      <p:sp>
        <p:nvSpPr>
          <p:cNvPr id="4" name="Datumsplatzhalter 3"/>
          <p:cNvSpPr>
            <a:spLocks noGrp="1"/>
          </p:cNvSpPr>
          <p:nvPr>
            <p:ph type="dt" sz="half" idx="10"/>
          </p:nvPr>
        </p:nvSpPr>
        <p:spPr/>
        <p:txBody>
          <a:bodyPr/>
          <a:lstStyle/>
          <a:p>
            <a:fld id="{94F395CB-6EEB-41D2-ADB3-24CB21CADB5C}" type="datetimeFigureOut">
              <a:rPr lang="de-DE" smtClean="0"/>
              <a:pPr/>
              <a:t>12.03.2018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lvl1pPr>
              <a:defRPr>
                <a:solidFill>
                  <a:srgbClr val="FFFFFF"/>
                </a:solidFill>
              </a:defRPr>
            </a:lvl1pPr>
          </a:lstStyle>
          <a:p>
            <a:fld id="{DA2EFFF0-4697-48BC-840C-5A931E21784F}" type="slidenum">
              <a:rPr lang="de-DE" smtClean="0"/>
              <a:pPr/>
              <a:t>‹Nr.›</a:t>
            </a:fld>
            <a:endParaRPr lang="de-DE"/>
          </a:p>
        </p:txBody>
      </p:sp>
      <p:sp>
        <p:nvSpPr>
          <p:cNvPr id="8" name="Inhaltsplatzhalter 7"/>
          <p:cNvSpPr>
            <a:spLocks noGrp="1"/>
          </p:cNvSpPr>
          <p:nvPr>
            <p:ph sz="quarter" idx="1"/>
          </p:nvPr>
        </p:nvSpPr>
        <p:spPr>
          <a:xfrm>
            <a:off x="612648" y="1600200"/>
            <a:ext cx="8153400" cy="44958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3">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 bearbeiten</a:t>
            </a:r>
          </a:p>
        </p:txBody>
      </p:sp>
      <p:sp>
        <p:nvSpPr>
          <p:cNvPr id="7" name="Rechteck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hteck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hteck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el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de-DE" smtClean="0"/>
              <a:t>Titelmasterformat durch Klicken bearbeiten</a:t>
            </a:r>
            <a:endParaRPr kumimoji="0" lang="en-US"/>
          </a:p>
        </p:txBody>
      </p:sp>
      <p:sp>
        <p:nvSpPr>
          <p:cNvPr id="12" name="Datumsplatzhalter 11"/>
          <p:cNvSpPr>
            <a:spLocks noGrp="1"/>
          </p:cNvSpPr>
          <p:nvPr>
            <p:ph type="dt" sz="half" idx="10"/>
          </p:nvPr>
        </p:nvSpPr>
        <p:spPr/>
        <p:txBody>
          <a:bodyPr/>
          <a:lstStyle/>
          <a:p>
            <a:fld id="{94F395CB-6EEB-41D2-ADB3-24CB21CADB5C}" type="datetimeFigureOut">
              <a:rPr lang="de-DE" smtClean="0"/>
              <a:pPr/>
              <a:t>12.03.2018</a:t>
            </a:fld>
            <a:endParaRPr lang="de-DE"/>
          </a:p>
        </p:txBody>
      </p:sp>
      <p:sp>
        <p:nvSpPr>
          <p:cNvPr id="13" name="Foliennummernplatzhalt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A2EFFF0-4697-48BC-840C-5A931E21784F}" type="slidenum">
              <a:rPr lang="de-DE" smtClean="0"/>
              <a:pPr/>
              <a:t>‹Nr.›</a:t>
            </a:fld>
            <a:endParaRPr lang="de-DE"/>
          </a:p>
        </p:txBody>
      </p:sp>
      <p:sp>
        <p:nvSpPr>
          <p:cNvPr id="14" name="Fußzeilenplatzhalter 13"/>
          <p:cNvSpPr>
            <a:spLocks noGrp="1"/>
          </p:cNvSpPr>
          <p:nvPr>
            <p:ph type="ftr" sz="quarter" idx="12"/>
          </p:nvPr>
        </p:nvSpPr>
        <p:spPr/>
        <p:txBody>
          <a:bodyPr/>
          <a:lstStyle/>
          <a:p>
            <a:endParaRPr lang="de-DE"/>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9" name="Inhaltsplatzhalter 8"/>
          <p:cNvSpPr>
            <a:spLocks noGrp="1"/>
          </p:cNvSpPr>
          <p:nvPr>
            <p:ph sz="quarter" idx="1"/>
          </p:nvPr>
        </p:nvSpPr>
        <p:spPr>
          <a:xfrm>
            <a:off x="609600" y="1589567"/>
            <a:ext cx="3886200" cy="4572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1" name="Inhaltsplatzhalter 10"/>
          <p:cNvSpPr>
            <a:spLocks noGrp="1"/>
          </p:cNvSpPr>
          <p:nvPr>
            <p:ph sz="quarter" idx="2"/>
          </p:nvPr>
        </p:nvSpPr>
        <p:spPr>
          <a:xfrm>
            <a:off x="4844901" y="1589567"/>
            <a:ext cx="3886200" cy="4572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8" name="Datumsplatzhalter 7"/>
          <p:cNvSpPr>
            <a:spLocks noGrp="1"/>
          </p:cNvSpPr>
          <p:nvPr>
            <p:ph type="dt" sz="half" idx="15"/>
          </p:nvPr>
        </p:nvSpPr>
        <p:spPr/>
        <p:txBody>
          <a:bodyPr rtlCol="0"/>
          <a:lstStyle/>
          <a:p>
            <a:fld id="{94F395CB-6EEB-41D2-ADB3-24CB21CADB5C}" type="datetimeFigureOut">
              <a:rPr lang="de-DE" smtClean="0"/>
              <a:pPr/>
              <a:t>12.03.2018</a:t>
            </a:fld>
            <a:endParaRPr lang="de-DE"/>
          </a:p>
        </p:txBody>
      </p:sp>
      <p:sp>
        <p:nvSpPr>
          <p:cNvPr id="10" name="Foliennummernplatzhalter 9"/>
          <p:cNvSpPr>
            <a:spLocks noGrp="1"/>
          </p:cNvSpPr>
          <p:nvPr>
            <p:ph type="sldNum" sz="quarter" idx="16"/>
          </p:nvPr>
        </p:nvSpPr>
        <p:spPr/>
        <p:txBody>
          <a:bodyPr rtlCol="0"/>
          <a:lstStyle/>
          <a:p>
            <a:fld id="{DA2EFFF0-4697-48BC-840C-5A931E21784F}" type="slidenum">
              <a:rPr lang="de-DE" smtClean="0"/>
              <a:pPr/>
              <a:t>‹Nr.›</a:t>
            </a:fld>
            <a:endParaRPr lang="de-DE"/>
          </a:p>
        </p:txBody>
      </p:sp>
      <p:sp>
        <p:nvSpPr>
          <p:cNvPr id="12" name="Fußzeilenplatzhalter 11"/>
          <p:cNvSpPr>
            <a:spLocks noGrp="1"/>
          </p:cNvSpPr>
          <p:nvPr>
            <p:ph type="ftr" sz="quarter" idx="17"/>
          </p:nvPr>
        </p:nvSpPr>
        <p:spPr/>
        <p:txBody>
          <a:bodyPr rtlCol="0"/>
          <a:lstStyle/>
          <a:p>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3400" y="273050"/>
            <a:ext cx="8153400" cy="869950"/>
          </a:xfrm>
        </p:spPr>
        <p:txBody>
          <a:bodyPr anchor="ctr"/>
          <a:lstStyle>
            <a:lvl1pPr>
              <a:defRPr/>
            </a:lvl1pPr>
          </a:lstStyle>
          <a:p>
            <a:r>
              <a:rPr kumimoji="0" lang="de-DE" smtClean="0"/>
              <a:t>Titelmasterformat durch Klicken bearbeiten</a:t>
            </a:r>
            <a:endParaRPr kumimoji="0" lang="en-US"/>
          </a:p>
        </p:txBody>
      </p:sp>
      <p:sp>
        <p:nvSpPr>
          <p:cNvPr id="11" name="Inhaltsplatzhalter 10"/>
          <p:cNvSpPr>
            <a:spLocks noGrp="1"/>
          </p:cNvSpPr>
          <p:nvPr>
            <p:ph sz="quarter" idx="2"/>
          </p:nvPr>
        </p:nvSpPr>
        <p:spPr>
          <a:xfrm>
            <a:off x="609600" y="2438400"/>
            <a:ext cx="3886200" cy="35814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quarter" idx="4"/>
          </p:nvPr>
        </p:nvSpPr>
        <p:spPr>
          <a:xfrm>
            <a:off x="4800600" y="2438400"/>
            <a:ext cx="3886200" cy="35814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Datumsplatzhalter 9"/>
          <p:cNvSpPr>
            <a:spLocks noGrp="1"/>
          </p:cNvSpPr>
          <p:nvPr>
            <p:ph type="dt" sz="half" idx="15"/>
          </p:nvPr>
        </p:nvSpPr>
        <p:spPr/>
        <p:txBody>
          <a:bodyPr rtlCol="0"/>
          <a:lstStyle/>
          <a:p>
            <a:fld id="{94F395CB-6EEB-41D2-ADB3-24CB21CADB5C}" type="datetimeFigureOut">
              <a:rPr lang="de-DE" smtClean="0"/>
              <a:pPr/>
              <a:t>12.03.2018</a:t>
            </a:fld>
            <a:endParaRPr lang="de-DE"/>
          </a:p>
        </p:txBody>
      </p:sp>
      <p:sp>
        <p:nvSpPr>
          <p:cNvPr id="12" name="Foliennummernplatzhalter 11"/>
          <p:cNvSpPr>
            <a:spLocks noGrp="1"/>
          </p:cNvSpPr>
          <p:nvPr>
            <p:ph type="sldNum" sz="quarter" idx="16"/>
          </p:nvPr>
        </p:nvSpPr>
        <p:spPr/>
        <p:txBody>
          <a:bodyPr rtlCol="0"/>
          <a:lstStyle/>
          <a:p>
            <a:fld id="{DA2EFFF0-4697-48BC-840C-5A931E21784F}" type="slidenum">
              <a:rPr lang="de-DE" smtClean="0"/>
              <a:pPr/>
              <a:t>‹Nr.›</a:t>
            </a:fld>
            <a:endParaRPr lang="de-DE"/>
          </a:p>
        </p:txBody>
      </p:sp>
      <p:sp>
        <p:nvSpPr>
          <p:cNvPr id="14" name="Fußzeilenplatzhalter 13"/>
          <p:cNvSpPr>
            <a:spLocks noGrp="1"/>
          </p:cNvSpPr>
          <p:nvPr>
            <p:ph type="ftr" sz="quarter" idx="17"/>
          </p:nvPr>
        </p:nvSpPr>
        <p:spPr/>
        <p:txBody>
          <a:bodyPr rtlCol="0"/>
          <a:lstStyle/>
          <a:p>
            <a:endParaRPr lang="de-DE"/>
          </a:p>
        </p:txBody>
      </p:sp>
      <p:sp>
        <p:nvSpPr>
          <p:cNvPr id="16" name="Textplatzhalt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de-DE" smtClean="0"/>
              <a:t>Textmasterformat bearbeiten</a:t>
            </a:r>
          </a:p>
        </p:txBody>
      </p:sp>
      <p:sp>
        <p:nvSpPr>
          <p:cNvPr id="15" name="Textplatzhalt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de-DE" smtClean="0"/>
              <a:t>Textmasterformat bearbeiten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p:txBody>
          <a:bodyPr/>
          <a:lstStyle/>
          <a:p>
            <a:fld id="{94F395CB-6EEB-41D2-ADB3-24CB21CADB5C}" type="datetimeFigureOut">
              <a:rPr lang="de-DE" smtClean="0"/>
              <a:pPr/>
              <a:t>12.03.2018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lvl1pPr>
              <a:defRPr>
                <a:solidFill>
                  <a:srgbClr val="FFFFFF"/>
                </a:solidFill>
              </a:defRPr>
            </a:lvl1pPr>
          </a:lstStyle>
          <a:p>
            <a:fld id="{DA2EFFF0-4697-48BC-840C-5A931E21784F}"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4F395CB-6EEB-41D2-ADB3-24CB21CADB5C}" type="datetimeFigureOut">
              <a:rPr lang="de-DE" smtClean="0"/>
              <a:pPr/>
              <a:t>12.03.2018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a:xfrm>
            <a:off x="0" y="6248400"/>
            <a:ext cx="533400" cy="381000"/>
          </a:xfrm>
        </p:spPr>
        <p:txBody>
          <a:bodyPr/>
          <a:lstStyle>
            <a:lvl1pPr>
              <a:defRPr>
                <a:solidFill>
                  <a:schemeClr val="tx2"/>
                </a:solidFill>
              </a:defRPr>
            </a:lvl1pPr>
          </a:lstStyle>
          <a:p>
            <a:fld id="{DA2EFFF0-4697-48BC-840C-5A931E21784F}"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8077200" cy="869950"/>
          </a:xfrm>
        </p:spPr>
        <p:txBody>
          <a:bodyPr anchor="ctr"/>
          <a:lstStyle>
            <a:lvl1pPr algn="l">
              <a:buNone/>
              <a:defRPr sz="4400" b="0"/>
            </a:lvl1pPr>
          </a:lstStyle>
          <a:p>
            <a:r>
              <a:rPr kumimoji="0" lang="de-DE" smtClean="0"/>
              <a:t>Titelmasterformat durch Klicken bearbeiten</a:t>
            </a:r>
            <a:endParaRPr kumimoji="0" lang="en-US"/>
          </a:p>
        </p:txBody>
      </p:sp>
      <p:sp>
        <p:nvSpPr>
          <p:cNvPr id="5" name="Datumsplatzhalter 4"/>
          <p:cNvSpPr>
            <a:spLocks noGrp="1"/>
          </p:cNvSpPr>
          <p:nvPr>
            <p:ph type="dt" sz="half" idx="10"/>
          </p:nvPr>
        </p:nvSpPr>
        <p:spPr/>
        <p:txBody>
          <a:bodyPr/>
          <a:lstStyle/>
          <a:p>
            <a:fld id="{94F395CB-6EEB-41D2-ADB3-24CB21CADB5C}" type="datetimeFigureOut">
              <a:rPr lang="de-DE" smtClean="0"/>
              <a:pPr/>
              <a:t>12.03.2018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lvl1pPr>
              <a:defRPr>
                <a:solidFill>
                  <a:srgbClr val="FFFFFF"/>
                </a:solidFill>
              </a:defRPr>
            </a:lvl1pPr>
          </a:lstStyle>
          <a:p>
            <a:fld id="{DA2EFFF0-4697-48BC-840C-5A931E21784F}" type="slidenum">
              <a:rPr lang="de-DE" smtClean="0"/>
              <a:pPr/>
              <a:t>‹Nr.›</a:t>
            </a:fld>
            <a:endParaRPr lang="de-DE"/>
          </a:p>
        </p:txBody>
      </p:sp>
      <p:sp>
        <p:nvSpPr>
          <p:cNvPr id="3" name="Textplatzhalt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 bearbeiten</a:t>
            </a:r>
          </a:p>
        </p:txBody>
      </p:sp>
      <p:sp>
        <p:nvSpPr>
          <p:cNvPr id="9" name="Inhaltsplatzhalter 8"/>
          <p:cNvSpPr>
            <a:spLocks noGrp="1"/>
          </p:cNvSpPr>
          <p:nvPr>
            <p:ph sz="quarter" idx="1"/>
          </p:nvPr>
        </p:nvSpPr>
        <p:spPr>
          <a:xfrm>
            <a:off x="2362200" y="1752600"/>
            <a:ext cx="6400800" cy="44196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3">
        <a:schemeClr val="bg2"/>
      </p:bgRef>
    </p:bg>
    <p:spTree>
      <p:nvGrpSpPr>
        <p:cNvPr id="1" name=""/>
        <p:cNvGrpSpPr/>
        <p:nvPr/>
      </p:nvGrpSpPr>
      <p:grpSpPr>
        <a:xfrm>
          <a:off x="0" y="0"/>
          <a:ext cx="0" cy="0"/>
          <a:chOff x="0" y="0"/>
          <a:chExt cx="0" cy="0"/>
        </a:xfrm>
      </p:grpSpPr>
      <p:sp>
        <p:nvSpPr>
          <p:cNvPr id="4" name="Textplatzhalt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de-DE" smtClean="0"/>
              <a:t>Textmasterformat bearbeiten</a:t>
            </a:r>
          </a:p>
        </p:txBody>
      </p:sp>
      <p:sp>
        <p:nvSpPr>
          <p:cNvPr id="8" name="Rechteck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hteck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hteck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el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de-DE" smtClean="0"/>
              <a:t>Titelmasterformat durch Klicken bearbeiten</a:t>
            </a:r>
            <a:endParaRPr kumimoji="0" lang="en-US"/>
          </a:p>
        </p:txBody>
      </p:sp>
      <p:sp>
        <p:nvSpPr>
          <p:cNvPr id="11" name="Rechteck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umsplatzhalter 11"/>
          <p:cNvSpPr>
            <a:spLocks noGrp="1"/>
          </p:cNvSpPr>
          <p:nvPr>
            <p:ph type="dt" sz="half" idx="10"/>
          </p:nvPr>
        </p:nvSpPr>
        <p:spPr>
          <a:xfrm>
            <a:off x="6248400" y="6248400"/>
            <a:ext cx="2667000" cy="365125"/>
          </a:xfrm>
        </p:spPr>
        <p:txBody>
          <a:bodyPr rtlCol="0"/>
          <a:lstStyle/>
          <a:p>
            <a:fld id="{94F395CB-6EEB-41D2-ADB3-24CB21CADB5C}" type="datetimeFigureOut">
              <a:rPr lang="de-DE" smtClean="0"/>
              <a:pPr/>
              <a:t>12.03.2018</a:t>
            </a:fld>
            <a:endParaRPr lang="de-DE"/>
          </a:p>
        </p:txBody>
      </p:sp>
      <p:sp>
        <p:nvSpPr>
          <p:cNvPr id="13" name="Foliennummernplatzhalter 12"/>
          <p:cNvSpPr>
            <a:spLocks noGrp="1"/>
          </p:cNvSpPr>
          <p:nvPr>
            <p:ph type="sldNum" sz="quarter" idx="11"/>
          </p:nvPr>
        </p:nvSpPr>
        <p:spPr>
          <a:xfrm>
            <a:off x="0" y="4667249"/>
            <a:ext cx="1447800" cy="663578"/>
          </a:xfrm>
        </p:spPr>
        <p:txBody>
          <a:bodyPr rtlCol="0"/>
          <a:lstStyle>
            <a:lvl1pPr>
              <a:defRPr sz="2800"/>
            </a:lvl1pPr>
          </a:lstStyle>
          <a:p>
            <a:fld id="{DA2EFFF0-4697-48BC-840C-5A931E21784F}" type="slidenum">
              <a:rPr lang="de-DE" smtClean="0"/>
              <a:pPr/>
              <a:t>‹Nr.›</a:t>
            </a:fld>
            <a:endParaRPr lang="de-DE"/>
          </a:p>
        </p:txBody>
      </p:sp>
      <p:sp>
        <p:nvSpPr>
          <p:cNvPr id="14" name="Fußzeilenplatzhalter 13"/>
          <p:cNvSpPr>
            <a:spLocks noGrp="1"/>
          </p:cNvSpPr>
          <p:nvPr>
            <p:ph type="ftr" sz="quarter" idx="12"/>
          </p:nvPr>
        </p:nvSpPr>
        <p:spPr>
          <a:xfrm>
            <a:off x="1600200" y="6248206"/>
            <a:ext cx="4572000" cy="365125"/>
          </a:xfrm>
        </p:spPr>
        <p:txBody>
          <a:bodyPr rtlCol="0"/>
          <a:lstStyle/>
          <a:p>
            <a:endParaRPr lang="de-DE"/>
          </a:p>
        </p:txBody>
      </p:sp>
      <p:sp>
        <p:nvSpPr>
          <p:cNvPr id="3" name="Bildplatzhalt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de-DE" smtClean="0"/>
              <a:t>Bild durch Klicken auf Symbol hinzufügen</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609600" y="228600"/>
            <a:ext cx="8153400" cy="990600"/>
          </a:xfrm>
          <a:prstGeom prst="rect">
            <a:avLst/>
          </a:prstGeom>
        </p:spPr>
        <p:txBody>
          <a:bodyPr vert="horz" anchor="ctr">
            <a:normAutofit/>
          </a:bodyPr>
          <a:lstStyle/>
          <a:p>
            <a:r>
              <a:rPr kumimoji="0" lang="de-DE" smtClean="0"/>
              <a:t>Titelmasterformat durch Klicken bearbeiten</a:t>
            </a:r>
            <a:endParaRPr kumimoji="0" lang="en-US"/>
          </a:p>
        </p:txBody>
      </p:sp>
      <p:sp>
        <p:nvSpPr>
          <p:cNvPr id="13" name="Textplatzhalt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de-DE" smtClean="0"/>
              <a:t>Textmasterformat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14" name="Datumsplatzhalt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94F395CB-6EEB-41D2-ADB3-24CB21CADB5C}" type="datetimeFigureOut">
              <a:rPr lang="de-DE" smtClean="0"/>
              <a:pPr/>
              <a:t>12.03.2018</a:t>
            </a:fld>
            <a:endParaRPr lang="de-DE"/>
          </a:p>
        </p:txBody>
      </p:sp>
      <p:sp>
        <p:nvSpPr>
          <p:cNvPr id="3" name="Fußzeilenplatzhalt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de-DE"/>
          </a:p>
        </p:txBody>
      </p:sp>
      <p:sp>
        <p:nvSpPr>
          <p:cNvPr id="7" name="Rechteck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hteck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hteck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Foliennummernplatzhalt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DA2EFFF0-4697-48BC-840C-5A931E21784F}"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8.png"/><Relationship Id="rId4" Type="http://schemas.openxmlformats.org/officeDocument/2006/relationships/image" Target="../media/image20.jpeg"/><Relationship Id="rId9"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8.pn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8.png"/><Relationship Id="rId4" Type="http://schemas.openxmlformats.org/officeDocument/2006/relationships/image" Target="../media/image44.jpe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8.gif"/></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0.jpeg"/><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p:txBody>
          <a:bodyPr>
            <a:noAutofit/>
          </a:bodyPr>
          <a:lstStyle/>
          <a:p>
            <a:pPr algn="r"/>
            <a:r>
              <a:rPr lang="de-AT" sz="3600" dirty="0" smtClean="0"/>
              <a:t>Die Feuerwehr zu Besuch</a:t>
            </a:r>
            <a:endParaRPr lang="de-AT" sz="3600" dirty="0"/>
          </a:p>
        </p:txBody>
      </p:sp>
      <p:sp>
        <p:nvSpPr>
          <p:cNvPr id="7" name="Untertitel 2"/>
          <p:cNvSpPr txBox="1">
            <a:spLocks/>
          </p:cNvSpPr>
          <p:nvPr/>
        </p:nvSpPr>
        <p:spPr>
          <a:xfrm>
            <a:off x="9209" y="6093296"/>
            <a:ext cx="2258535" cy="685800"/>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r>
              <a:rPr lang="de-AT" sz="2300" dirty="0" smtClean="0"/>
              <a:t>FF Dorf</a:t>
            </a:r>
            <a:endParaRPr lang="de-AT" sz="2300" dirty="0"/>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403444"/>
            <a:ext cx="2688752" cy="2286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itel 1"/>
          <p:cNvSpPr>
            <a:spLocks noGrp="1"/>
          </p:cNvSpPr>
          <p:nvPr>
            <p:ph type="ctrTitle"/>
          </p:nvPr>
        </p:nvSpPr>
        <p:spPr>
          <a:xfrm>
            <a:off x="3291612" y="4077072"/>
            <a:ext cx="5729128" cy="1214264"/>
          </a:xfrm>
        </p:spPr>
        <p:txBody>
          <a:bodyPr>
            <a:noAutofit/>
          </a:bodyPr>
          <a:lstStyle/>
          <a:p>
            <a:r>
              <a:rPr lang="de-DE" sz="7200" dirty="0" smtClean="0">
                <a:solidFill>
                  <a:schemeClr val="tx1"/>
                </a:solidFill>
              </a:rPr>
              <a:t>Herzlich Willkommen</a:t>
            </a:r>
            <a:endParaRPr lang="de-AT" sz="7200" dirty="0">
              <a:solidFill>
                <a:schemeClr val="tx1"/>
              </a:solidFill>
            </a:endParaRPr>
          </a:p>
        </p:txBody>
      </p:sp>
      <p:pic>
        <p:nvPicPr>
          <p:cNvPr id="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44966" y="403443"/>
            <a:ext cx="2579627" cy="2286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5536" y="403444"/>
            <a:ext cx="2702506" cy="2286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86800" y="2924944"/>
            <a:ext cx="2702506" cy="2825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80787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Die Feuerwehr informiert</a:t>
            </a:r>
            <a:endParaRPr lang="de-DE" dirty="0"/>
          </a:p>
        </p:txBody>
      </p:sp>
      <p:pic>
        <p:nvPicPr>
          <p:cNvPr id="2050" name="Picture 2" descr="Y:\06_Besuche_Öffentlichkeitsarbeit\BrandschutznachmittagRiffian 06.05.2015\DSC_71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628800"/>
            <a:ext cx="3661717" cy="2425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Y:\06_Besuche_Öffentlichkeitsarbeit\BrandschutznachmittagRiffian 06.05.2015\DSC_723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68512" y="1628800"/>
            <a:ext cx="3691920" cy="2425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3" name="Picture 5" descr="Y:\06_Besuche_Öffentlichkeitsarbeit\BrandschutznachmittagRiffian 06.05.2015\DSC_705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4254309"/>
            <a:ext cx="3672408"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Y:\06_Besuche_Öffentlichkeitsarbeit\BrandschutznachmittagRiffian 06.05.2015\DSC_716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8023" y="4254310"/>
            <a:ext cx="3672407"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9043173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350114" y="0"/>
            <a:ext cx="7124578" cy="1446550"/>
          </a:xfrm>
          <a:prstGeom prst="rect">
            <a:avLst/>
          </a:prstGeom>
        </p:spPr>
        <p:txBody>
          <a:bodyPr wrap="square">
            <a:spAutoFit/>
          </a:bodyPr>
          <a:lstStyle/>
          <a:p>
            <a:pPr algn="ctr"/>
            <a:r>
              <a:rPr lang="de-AT" sz="4400" dirty="0"/>
              <a:t>Auch Feuerwehrleute müssen</a:t>
            </a:r>
            <a:br>
              <a:rPr lang="de-AT" sz="4400" dirty="0"/>
            </a:br>
            <a:r>
              <a:rPr lang="de-AT" sz="4400" dirty="0"/>
              <a:t>in die Schule </a:t>
            </a:r>
            <a:endParaRPr lang="de-DE" sz="4400" dirty="0"/>
          </a:p>
        </p:txBody>
      </p:sp>
      <p:pic>
        <p:nvPicPr>
          <p:cNvPr id="4" name="Picture 3" descr="Y:\02_Landesfeuerwehrschule\01_Lehrgang\GT\GT_neue_Übungen\GT_neue_Übungen_13.09.2012\DSC052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3" y="1597571"/>
            <a:ext cx="3290955" cy="2468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Y:\02_Landesfeuerwehrschule\01_Lehrgang\Gefahrgutlehrgänge\GGÜ\Gefahrgutübungen_16-17.5.13\20130516_15544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635896" y="1597150"/>
            <a:ext cx="3030144" cy="2458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5" descr="Y:\02_Landesfeuerwehrschule\01_Lehrgang\BU\P102099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152318" y="4235488"/>
            <a:ext cx="2884177" cy="2476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I:\Fotos\Strahlrohrtraining Jänner 2015\P103082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3" y="4235488"/>
            <a:ext cx="3301679" cy="24762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2" descr="I:\Fotos\Zeitung\P104076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876256" y="1597571"/>
            <a:ext cx="2160240" cy="2458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5" descr="Y:\05_Übungen\Fotos 06.02.2014\DSC_991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7660" y="5130779"/>
            <a:ext cx="2386953" cy="1580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Y:\02_Landesfeuerwehrschule\01_Lehrgang\KA\KA 23._24.04.2015\P104087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3131840" y="3330376"/>
            <a:ext cx="3370375" cy="21181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9380161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Feuer Freund des Menschen</a:t>
            </a:r>
            <a:endParaRPr lang="de-DE" dirty="0"/>
          </a:p>
        </p:txBody>
      </p:sp>
      <p:pic>
        <p:nvPicPr>
          <p:cNvPr id="7174" name="Picture 6" descr="http://www.stylondo.com/wp-content/uploads/2014/10/Kaminzimmer-mit-Bruchstein-in-Luxus-Chale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464" y="1631291"/>
            <a:ext cx="4607027" cy="2303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pic>
        <p:nvPicPr>
          <p:cNvPr id="8" name="Grafik 7"/>
          <p:cNvPicPr>
            <a:picLocks noChangeAspect="1"/>
          </p:cNvPicPr>
          <p:nvPr/>
        </p:nvPicPr>
        <p:blipFill rotWithShape="1">
          <a:blip r:embed="rId5" cstate="print">
            <a:extLst>
              <a:ext uri="{28A0092B-C50C-407E-A947-70E740481C1C}">
                <a14:useLocalDpi xmlns:a14="http://schemas.microsoft.com/office/drawing/2010/main" val="0"/>
              </a:ext>
            </a:extLst>
          </a:blip>
          <a:srcRect t="-1"/>
          <a:stretch/>
        </p:blipFill>
        <p:spPr>
          <a:xfrm>
            <a:off x="5508104" y="1631291"/>
            <a:ext cx="3329854" cy="2537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C:\Users\david.waldner\AppData\Local\Microsoft\Windows\Temporary Internet Files\Content.Outlook\QVJOLN9D\DSC0429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229" y="4120231"/>
            <a:ext cx="3829496" cy="2545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david.waldner\AppData\Local\Microsoft\Windows\Temporary Internet Files\Content.Outlook\QVJOLN9D\DSC_8855 (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0072" y="4395874"/>
            <a:ext cx="3390558" cy="2245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0284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Gefahren des Feuers</a:t>
            </a:r>
            <a:endParaRPr lang="de-DE" dirty="0"/>
          </a:p>
        </p:txBody>
      </p:sp>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144" y="4097967"/>
            <a:ext cx="3384376" cy="2538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2169" y="4145550"/>
            <a:ext cx="1876484" cy="25019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265944" y="2109931"/>
            <a:ext cx="1800386" cy="1350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35896" y="1616384"/>
            <a:ext cx="3506076" cy="2337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4986" y="4145550"/>
            <a:ext cx="3210235" cy="2490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238" y="1595672"/>
            <a:ext cx="3517669" cy="2337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476828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5400" dirty="0" smtClean="0"/>
              <a:t>Feuer und Gefahr</a:t>
            </a:r>
            <a:endParaRPr lang="de-DE" sz="5400" dirty="0"/>
          </a:p>
        </p:txBody>
      </p:sp>
    </p:spTree>
    <p:extLst>
      <p:ext uri="{BB962C8B-B14F-4D97-AF65-F5344CB8AC3E}">
        <p14:creationId xmlns:p14="http://schemas.microsoft.com/office/powerpoint/2010/main" val="7270700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Wie entsteht Feuer?</a:t>
            </a:r>
            <a:endParaRPr lang="de-DE" dirty="0"/>
          </a:p>
        </p:txBody>
      </p:sp>
      <p:pic>
        <p:nvPicPr>
          <p:cNvPr id="4" name="Picture 2" descr="f3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0350" y="4837386"/>
            <a:ext cx="1081088" cy="2057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5143500" y="5446986"/>
            <a:ext cx="2209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400" b="1"/>
              <a:t>3</a:t>
            </a:r>
            <a:r>
              <a:rPr lang="de-DE" altLang="de-DE" sz="2400" b="1">
                <a:latin typeface="Times New Roman" pitchFamily="18" charset="0"/>
              </a:rPr>
              <a:t>. </a:t>
            </a:r>
            <a:r>
              <a:rPr lang="de-DE" altLang="de-DE" sz="2400" b="1"/>
              <a:t>Wärme (Zündquelle)</a:t>
            </a:r>
            <a:endParaRPr lang="en-GB" altLang="de-DE" sz="2400" b="1">
              <a:latin typeface="Times New Roman" pitchFamily="18" charset="0"/>
            </a:endParaRPr>
          </a:p>
        </p:txBody>
      </p:sp>
      <p:pic>
        <p:nvPicPr>
          <p:cNvPr id="6" name="Picture 5" descr="Feuerdreick"/>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49600" y="2125936"/>
            <a:ext cx="2908300" cy="2608263"/>
          </a:xfrm>
          <a:prstGeom prst="rect">
            <a:avLst/>
          </a:prstGeom>
          <a:noFill/>
          <a:extLst>
            <a:ext uri="{909E8E84-426E-40DD-AFC4-6F175D3DCCD1}">
              <a14:hiddenFill xmlns:a14="http://schemas.microsoft.com/office/drawing/2010/main">
                <a:solidFill>
                  <a:srgbClr val="FFFFCC"/>
                </a:solidFill>
              </a14:hiddenFill>
            </a:ext>
          </a:extLst>
        </p:spPr>
      </p:pic>
      <p:pic>
        <p:nvPicPr>
          <p:cNvPr id="7" name="Picture 6" descr="f3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53100" y="1859236"/>
            <a:ext cx="2667000" cy="20780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3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100" y="1917974"/>
            <a:ext cx="2743200" cy="188595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p:cNvSpPr txBox="1">
            <a:spLocks noChangeArrowheads="1"/>
          </p:cNvSpPr>
          <p:nvPr/>
        </p:nvSpPr>
        <p:spPr bwMode="auto">
          <a:xfrm>
            <a:off x="419100" y="1503636"/>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400" b="1"/>
              <a:t>1</a:t>
            </a:r>
            <a:r>
              <a:rPr lang="de-DE" altLang="de-DE" sz="2400" b="1">
                <a:latin typeface="Times New Roman" pitchFamily="18" charset="0"/>
              </a:rPr>
              <a:t>. </a:t>
            </a:r>
            <a:r>
              <a:rPr lang="de-DE" altLang="de-DE" sz="2400" b="1"/>
              <a:t>Ein brennbarer Stoff</a:t>
            </a:r>
            <a:endParaRPr lang="en-GB" altLang="de-DE" sz="2400" b="1">
              <a:latin typeface="Times New Roman" pitchFamily="18" charset="0"/>
            </a:endParaRPr>
          </a:p>
        </p:txBody>
      </p:sp>
      <p:sp>
        <p:nvSpPr>
          <p:cNvPr id="10" name="Text Box 9"/>
          <p:cNvSpPr txBox="1">
            <a:spLocks noChangeArrowheads="1"/>
          </p:cNvSpPr>
          <p:nvPr/>
        </p:nvSpPr>
        <p:spPr bwMode="auto">
          <a:xfrm>
            <a:off x="5676900" y="1503636"/>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400" b="1"/>
              <a:t>2</a:t>
            </a:r>
            <a:r>
              <a:rPr lang="de-DE" altLang="de-DE" sz="2400" b="1">
                <a:latin typeface="Times New Roman" pitchFamily="18" charset="0"/>
              </a:rPr>
              <a:t>. </a:t>
            </a:r>
            <a:r>
              <a:rPr lang="de-DE" altLang="de-DE" sz="2400" b="1"/>
              <a:t>Sauerstoff (Luft)</a:t>
            </a:r>
            <a:endParaRPr lang="en-GB" altLang="de-DE" sz="2400" b="1">
              <a:latin typeface="Times New Roman" pitchFamily="18" charset="0"/>
            </a:endParaRPr>
          </a:p>
        </p:txBody>
      </p:sp>
      <p:pic>
        <p:nvPicPr>
          <p:cNvPr id="1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9232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par>
                          <p:cTn id="31" fill="hold">
                            <p:stCondLst>
                              <p:cond delay="500"/>
                            </p:stCondLst>
                            <p:childTnLst>
                              <p:par>
                                <p:cTn id="32" presetID="9"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9" grpId="0" autoUpdateAnimBg="0"/>
      <p:bldP spid="1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Feuer braucht Luft</a:t>
            </a:r>
            <a:endParaRPr lang="de-DE" dirty="0"/>
          </a:p>
        </p:txBody>
      </p:sp>
      <p:sp>
        <p:nvSpPr>
          <p:cNvPr id="3" name="Inhaltsplatzhalter 2"/>
          <p:cNvSpPr>
            <a:spLocks noGrp="1"/>
          </p:cNvSpPr>
          <p:nvPr>
            <p:ph sz="quarter" idx="1"/>
          </p:nvPr>
        </p:nvSpPr>
        <p:spPr>
          <a:xfrm>
            <a:off x="612648" y="1600200"/>
            <a:ext cx="8153400" cy="5257800"/>
          </a:xfrm>
        </p:spPr>
        <p:txBody>
          <a:bodyPr>
            <a:normAutofit/>
          </a:bodyPr>
          <a:lstStyle/>
          <a:p>
            <a:r>
              <a:rPr lang="de-DE" b="1" dirty="0"/>
              <a:t>Was passiert?</a:t>
            </a:r>
          </a:p>
          <a:p>
            <a:pPr lvl="1"/>
            <a:r>
              <a:rPr lang="de-DE" dirty="0"/>
              <a:t>Das Teelicht im kleinsten Glas geht als erstes aus. Das Teelicht im größten Glas brennt </a:t>
            </a:r>
            <a:r>
              <a:rPr lang="de-DE" dirty="0" smtClean="0"/>
              <a:t>am längsten</a:t>
            </a:r>
            <a:r>
              <a:rPr lang="de-DE" dirty="0"/>
              <a:t>.</a:t>
            </a:r>
          </a:p>
          <a:p>
            <a:r>
              <a:rPr lang="de-DE" b="1" dirty="0"/>
              <a:t>Warum ist das so?</a:t>
            </a:r>
          </a:p>
          <a:p>
            <a:pPr lvl="1"/>
            <a:r>
              <a:rPr lang="de-DE" dirty="0"/>
              <a:t>Das ist so, weil die Flamme Sauerstoff zum Brennen braucht. Der Sauerstoff ist in der Luft vorhanden.</a:t>
            </a:r>
          </a:p>
          <a:p>
            <a:pPr lvl="1"/>
            <a:r>
              <a:rPr lang="de-DE" dirty="0"/>
              <a:t>Im großen Glas ist mehr Sauerstoff als im kleinen Glas</a:t>
            </a:r>
            <a:r>
              <a:rPr lang="de-DE" dirty="0" smtClean="0"/>
              <a:t>.</a:t>
            </a:r>
            <a:endParaRPr lang="de-DE" dirty="0"/>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351719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16632"/>
            <a:ext cx="8153400" cy="990600"/>
          </a:xfrm>
        </p:spPr>
        <p:txBody>
          <a:bodyPr>
            <a:noAutofit/>
          </a:bodyPr>
          <a:lstStyle/>
          <a:p>
            <a:r>
              <a:rPr lang="de-DE" dirty="0" smtClean="0"/>
              <a:t>Wie wurde früher</a:t>
            </a:r>
            <a:br>
              <a:rPr lang="de-DE" dirty="0" smtClean="0"/>
            </a:br>
            <a:r>
              <a:rPr lang="de-DE" dirty="0" smtClean="0"/>
              <a:t>Feuer gemacht?</a:t>
            </a:r>
            <a:endParaRPr lang="de-DE" dirty="0"/>
          </a:p>
        </p:txBody>
      </p:sp>
      <p:pic>
        <p:nvPicPr>
          <p:cNvPr id="5" name="Picture 5" descr="Methoden des Feuermachen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288" y="1676400"/>
            <a:ext cx="8353425" cy="4705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81517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7882" y="126957"/>
            <a:ext cx="8153400" cy="990600"/>
          </a:xfrm>
        </p:spPr>
        <p:txBody>
          <a:bodyPr>
            <a:noAutofit/>
          </a:bodyPr>
          <a:lstStyle/>
          <a:p>
            <a:r>
              <a:rPr lang="de-DE" dirty="0" smtClean="0"/>
              <a:t>Wie wird heute Feuer</a:t>
            </a:r>
            <a:br>
              <a:rPr lang="de-DE" dirty="0" smtClean="0"/>
            </a:br>
            <a:r>
              <a:rPr lang="de-DE" dirty="0" smtClean="0"/>
              <a:t>gemacht?</a:t>
            </a:r>
            <a:endParaRPr lang="de-DE" dirty="0"/>
          </a:p>
        </p:txBody>
      </p:sp>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059741"/>
            <a:ext cx="4538665" cy="3025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1092" y="1854254"/>
            <a:ext cx="3616706" cy="2410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299225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Was ist brennbar?</a:t>
            </a:r>
            <a:endParaRPr lang="de-DE" dirty="0"/>
          </a:p>
        </p:txBody>
      </p:sp>
      <p:pic>
        <p:nvPicPr>
          <p:cNvPr id="28674" name="Picture 2" descr="http://ecx.images-amazon.com/images/I/61k6yYsY1qL._SY3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401" y="1635832"/>
            <a:ext cx="2406479" cy="2406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8678" name="Picture 6" descr="http://beautyblog.stylebook.de/wp-content/uploads/2013/04/Screen-Shot-2013-04-10-at-14.06.5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19" y="1618692"/>
            <a:ext cx="1875239" cy="2251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308" y="1635832"/>
            <a:ext cx="2797250" cy="18651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1800" y="4200860"/>
            <a:ext cx="3649080" cy="2416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02308" y="3789040"/>
            <a:ext cx="1945906" cy="2659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3768" y="4192020"/>
            <a:ext cx="1619472" cy="2449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726797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Inhalt</a:t>
            </a:r>
            <a:endParaRPr lang="de-DE" dirty="0"/>
          </a:p>
        </p:txBody>
      </p:sp>
      <p:sp>
        <p:nvSpPr>
          <p:cNvPr id="3" name="Inhaltsplatzhalter 2"/>
          <p:cNvSpPr>
            <a:spLocks noGrp="1"/>
          </p:cNvSpPr>
          <p:nvPr>
            <p:ph sz="quarter" idx="1"/>
          </p:nvPr>
        </p:nvSpPr>
        <p:spPr>
          <a:xfrm>
            <a:off x="612648" y="1600200"/>
            <a:ext cx="8153400" cy="5141168"/>
          </a:xfrm>
        </p:spPr>
        <p:txBody>
          <a:bodyPr>
            <a:normAutofit/>
          </a:bodyPr>
          <a:lstStyle/>
          <a:p>
            <a:pPr>
              <a:lnSpc>
                <a:spcPct val="150000"/>
              </a:lnSpc>
            </a:pPr>
            <a:r>
              <a:rPr lang="de-DE" dirty="0" smtClean="0"/>
              <a:t>Vorstellung der Feuerwehr</a:t>
            </a:r>
          </a:p>
          <a:p>
            <a:pPr>
              <a:lnSpc>
                <a:spcPct val="150000"/>
              </a:lnSpc>
            </a:pPr>
            <a:r>
              <a:rPr lang="de-DE" dirty="0" smtClean="0"/>
              <a:t>Aufgaben der Feuerwehr</a:t>
            </a:r>
          </a:p>
          <a:p>
            <a:pPr>
              <a:lnSpc>
                <a:spcPct val="150000"/>
              </a:lnSpc>
            </a:pPr>
            <a:r>
              <a:rPr lang="de-DE" dirty="0" smtClean="0"/>
              <a:t>Feuer und Gefahr</a:t>
            </a:r>
          </a:p>
          <a:p>
            <a:pPr>
              <a:lnSpc>
                <a:spcPct val="150000"/>
              </a:lnSpc>
            </a:pPr>
            <a:r>
              <a:rPr lang="de-DE" dirty="0" smtClean="0"/>
              <a:t>Brandgefahren</a:t>
            </a:r>
          </a:p>
          <a:p>
            <a:pPr>
              <a:lnSpc>
                <a:spcPct val="150000"/>
              </a:lnSpc>
            </a:pPr>
            <a:r>
              <a:rPr lang="de-DE" dirty="0" smtClean="0"/>
              <a:t>Wie verhalte ich mich im Brandfall</a:t>
            </a:r>
          </a:p>
          <a:p>
            <a:pPr>
              <a:lnSpc>
                <a:spcPct val="150000"/>
              </a:lnSpc>
            </a:pPr>
            <a:r>
              <a:rPr lang="de-DE" dirty="0" smtClean="0"/>
              <a:t>Die Feuerwehr im Einsatz</a:t>
            </a:r>
          </a:p>
        </p:txBody>
      </p:sp>
      <p:pic>
        <p:nvPicPr>
          <p:cNvPr id="1026" name="Picture 2" descr="I:\Fotos\Strahlrohrtraining Jänner 2015\P10308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4366" y="1916832"/>
            <a:ext cx="3419872" cy="2564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554365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Was ist brennbar?</a:t>
            </a:r>
            <a:endParaRPr lang="de-DE" dirty="0"/>
          </a:p>
        </p:txBody>
      </p:sp>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585764"/>
            <a:ext cx="3667500" cy="24453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4199641"/>
            <a:ext cx="3717805" cy="2462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292080" y="4199641"/>
            <a:ext cx="3709260" cy="2464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2" y="1607096"/>
            <a:ext cx="3672407" cy="2432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289979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dirty="0" smtClean="0"/>
              <a:t>Experiment brennbares </a:t>
            </a:r>
            <a:br>
              <a:rPr lang="de-DE" dirty="0" smtClean="0"/>
            </a:br>
            <a:r>
              <a:rPr lang="de-DE" dirty="0" smtClean="0"/>
              <a:t>Material</a:t>
            </a:r>
            <a:endParaRPr lang="de-DE" dirty="0"/>
          </a:p>
        </p:txBody>
      </p:sp>
      <p:sp>
        <p:nvSpPr>
          <p:cNvPr id="3" name="Inhaltsplatzhalter 2"/>
          <p:cNvSpPr>
            <a:spLocks noGrp="1"/>
          </p:cNvSpPr>
          <p:nvPr>
            <p:ph sz="quarter" idx="1"/>
          </p:nvPr>
        </p:nvSpPr>
        <p:spPr>
          <a:xfrm>
            <a:off x="611560" y="1628800"/>
            <a:ext cx="8153400" cy="5229200"/>
          </a:xfrm>
        </p:spPr>
        <p:txBody>
          <a:bodyPr>
            <a:normAutofit/>
          </a:bodyPr>
          <a:lstStyle/>
          <a:p>
            <a:r>
              <a:rPr lang="de-DE" b="1" dirty="0"/>
              <a:t>Was </a:t>
            </a:r>
            <a:r>
              <a:rPr lang="de-DE" b="1" dirty="0" smtClean="0"/>
              <a:t>brennt?</a:t>
            </a:r>
            <a:endParaRPr lang="de-DE" b="1" dirty="0"/>
          </a:p>
          <a:p>
            <a:pPr lvl="1"/>
            <a:r>
              <a:rPr lang="de-DE" dirty="0" smtClean="0"/>
              <a:t>Großes Stück Holz</a:t>
            </a:r>
          </a:p>
          <a:p>
            <a:pPr lvl="1"/>
            <a:r>
              <a:rPr lang="de-DE" dirty="0" smtClean="0"/>
              <a:t>Kleines Stück Holz</a:t>
            </a:r>
          </a:p>
          <a:p>
            <a:pPr lvl="1"/>
            <a:r>
              <a:rPr lang="de-DE" dirty="0" smtClean="0"/>
              <a:t>Holzspäne</a:t>
            </a:r>
          </a:p>
          <a:p>
            <a:pPr lvl="1"/>
            <a:r>
              <a:rPr lang="de-DE" dirty="0" smtClean="0"/>
              <a:t>Metallnagel</a:t>
            </a:r>
          </a:p>
          <a:p>
            <a:pPr lvl="1"/>
            <a:r>
              <a:rPr lang="de-DE" dirty="0" smtClean="0"/>
              <a:t>Glas</a:t>
            </a:r>
          </a:p>
          <a:p>
            <a:pPr lvl="1"/>
            <a:r>
              <a:rPr lang="de-DE" dirty="0" smtClean="0"/>
              <a:t>Papierstreifen</a:t>
            </a:r>
          </a:p>
          <a:p>
            <a:pPr lvl="1"/>
            <a:r>
              <a:rPr lang="de-DE" dirty="0" smtClean="0"/>
              <a:t>Stoff</a:t>
            </a:r>
          </a:p>
          <a:p>
            <a:pPr lvl="1"/>
            <a:r>
              <a:rPr lang="de-DE" dirty="0" smtClean="0"/>
              <a:t>Benzin</a:t>
            </a:r>
          </a:p>
          <a:p>
            <a:pPr lvl="1"/>
            <a:r>
              <a:rPr lang="de-DE" dirty="0" smtClean="0"/>
              <a:t>Alkohol</a:t>
            </a:r>
          </a:p>
          <a:p>
            <a:pPr lvl="1"/>
            <a:endParaRPr lang="de-DE" dirty="0"/>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998569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Löschmöglichkeiten</a:t>
            </a:r>
            <a:endParaRPr lang="de-DE" dirty="0"/>
          </a:p>
        </p:txBody>
      </p:sp>
      <p:sp>
        <p:nvSpPr>
          <p:cNvPr id="3" name="Inhaltsplatzhalter 2"/>
          <p:cNvSpPr>
            <a:spLocks noGrp="1"/>
          </p:cNvSpPr>
          <p:nvPr>
            <p:ph sz="quarter" idx="1"/>
          </p:nvPr>
        </p:nvSpPr>
        <p:spPr/>
        <p:txBody>
          <a:bodyPr/>
          <a:lstStyle/>
          <a:p>
            <a:r>
              <a:rPr lang="de-DE" dirty="0" smtClean="0"/>
              <a:t>Löschen Kühlen</a:t>
            </a:r>
          </a:p>
          <a:p>
            <a:endParaRPr lang="de-DE" dirty="0"/>
          </a:p>
          <a:p>
            <a:endParaRPr lang="de-DE" dirty="0" smtClean="0"/>
          </a:p>
          <a:p>
            <a:r>
              <a:rPr lang="de-DE" dirty="0" smtClean="0"/>
              <a:t>Ersticken</a:t>
            </a:r>
          </a:p>
          <a:p>
            <a:endParaRPr lang="de-DE" dirty="0" smtClean="0"/>
          </a:p>
          <a:p>
            <a:endParaRPr lang="de-DE" dirty="0" smtClean="0"/>
          </a:p>
          <a:p>
            <a:r>
              <a:rPr lang="de-DE" dirty="0" smtClean="0"/>
              <a:t>Beseitigung des Brennstoffs</a:t>
            </a:r>
            <a:endParaRPr lang="de-DE" dirty="0"/>
          </a:p>
        </p:txBody>
      </p:sp>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6416" y="2517795"/>
            <a:ext cx="2925932" cy="2194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4847" y="1609894"/>
            <a:ext cx="2784310" cy="2088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4712244"/>
            <a:ext cx="2926646" cy="19510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61483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Brandgefahren</a:t>
            </a:r>
            <a:endParaRPr lang="de-DE" dirty="0"/>
          </a:p>
        </p:txBody>
      </p:sp>
      <p:pic>
        <p:nvPicPr>
          <p:cNvPr id="2050" name="Picture 2" descr="http://bc02.rp-online.de/polopoly_fs/02052013-brand-windscheid-wendel-erkrather-str-1.3373168.1367527732!httpImage/3883270508.jpg_gen/derivatives/dx510/38832705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700808"/>
            <a:ext cx="7286625" cy="4857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5220072" y="3626445"/>
            <a:ext cx="2667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6000" b="1" dirty="0">
                <a:solidFill>
                  <a:srgbClr val="FF0000"/>
                </a:solidFill>
                <a:latin typeface="Comic Sans MS" pitchFamily="66" charset="0"/>
              </a:rPr>
              <a:t>Feuer</a:t>
            </a:r>
            <a:endParaRPr lang="it-IT" altLang="de-DE" sz="6000" b="1" dirty="0">
              <a:solidFill>
                <a:srgbClr val="FF0000"/>
              </a:solidFill>
              <a:latin typeface="Comic Sans MS" pitchFamily="66" charset="0"/>
            </a:endParaRPr>
          </a:p>
        </p:txBody>
      </p:sp>
      <p:sp>
        <p:nvSpPr>
          <p:cNvPr id="7" name="Text Box 6"/>
          <p:cNvSpPr txBox="1">
            <a:spLocks noChangeArrowheads="1"/>
          </p:cNvSpPr>
          <p:nvPr/>
        </p:nvSpPr>
        <p:spPr bwMode="auto">
          <a:xfrm>
            <a:off x="1115616" y="1879797"/>
            <a:ext cx="5112568"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11600" b="1" dirty="0">
                <a:solidFill>
                  <a:srgbClr val="DFDA00"/>
                </a:solidFill>
                <a:latin typeface="Comic Sans MS" pitchFamily="66" charset="0"/>
              </a:rPr>
              <a:t>Rauch</a:t>
            </a:r>
            <a:endParaRPr lang="it-IT" altLang="de-DE" sz="11600" b="1" dirty="0">
              <a:solidFill>
                <a:srgbClr val="DFDA00"/>
              </a:solidFill>
              <a:latin typeface="Comic Sans MS" pitchFamily="66" charset="0"/>
            </a:endParaRPr>
          </a:p>
        </p:txBody>
      </p:sp>
      <p:pic>
        <p:nvPicPr>
          <p:cNvPr id="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3701230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e-DE" sz="5400" dirty="0" smtClean="0"/>
              <a:t>Brandgefahren</a:t>
            </a:r>
            <a:endParaRPr lang="de-DE" sz="5400" dirty="0"/>
          </a:p>
        </p:txBody>
      </p:sp>
      <p:pic>
        <p:nvPicPr>
          <p:cNvPr id="3"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979712" y="2835345"/>
            <a:ext cx="4968552" cy="3809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9252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Vorsicht Gefahr</a:t>
            </a:r>
            <a:endParaRPr lang="de-DE" dirty="0"/>
          </a:p>
        </p:txBody>
      </p:sp>
      <p:sp>
        <p:nvSpPr>
          <p:cNvPr id="3" name="Inhaltsplatzhalter 2"/>
          <p:cNvSpPr>
            <a:spLocks noGrp="1"/>
          </p:cNvSpPr>
          <p:nvPr>
            <p:ph sz="quarter" idx="1"/>
          </p:nvPr>
        </p:nvSpPr>
        <p:spPr>
          <a:xfrm>
            <a:off x="612648" y="1600200"/>
            <a:ext cx="5111480" cy="4925144"/>
          </a:xfrm>
        </p:spPr>
        <p:txBody>
          <a:bodyPr/>
          <a:lstStyle/>
          <a:p>
            <a:r>
              <a:rPr lang="de-DE" dirty="0" smtClean="0"/>
              <a:t>Besondere Gefahrenquelle in Küchen ist brennendes Fett</a:t>
            </a:r>
          </a:p>
          <a:p>
            <a:pPr marL="0" indent="0">
              <a:buNone/>
            </a:pPr>
            <a:endParaRPr lang="de-DE" dirty="0" smtClean="0"/>
          </a:p>
          <a:p>
            <a:r>
              <a:rPr lang="de-DE" dirty="0" smtClean="0"/>
              <a:t>Die Pfanne darf nie unbeaufsichtigt bleiben</a:t>
            </a:r>
          </a:p>
          <a:p>
            <a:pPr marL="0" indent="0">
              <a:buNone/>
            </a:pPr>
            <a:endParaRPr lang="de-DE" dirty="0" smtClean="0"/>
          </a:p>
          <a:p>
            <a:r>
              <a:rPr lang="de-DE" dirty="0" smtClean="0"/>
              <a:t>Altes Fett entzündet sich leichter, deshalb das Fett häufig wechseln</a:t>
            </a:r>
          </a:p>
          <a:p>
            <a:endParaRPr lang="de-DE" dirty="0"/>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33913" y="2636912"/>
            <a:ext cx="3969543" cy="3046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7890928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Gefahr in der Küche</a:t>
            </a:r>
            <a:endParaRPr lang="de-DE" dirty="0"/>
          </a:p>
        </p:txBody>
      </p:sp>
      <p:sp>
        <p:nvSpPr>
          <p:cNvPr id="5" name="Text Box 10"/>
          <p:cNvSpPr txBox="1">
            <a:spLocks noChangeArrowheads="1"/>
          </p:cNvSpPr>
          <p:nvPr/>
        </p:nvSpPr>
        <p:spPr bwMode="auto">
          <a:xfrm>
            <a:off x="107504" y="1556792"/>
            <a:ext cx="8928992" cy="769441"/>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2200" dirty="0">
                <a:latin typeface="Tahoma" pitchFamily="34" charset="0"/>
              </a:rPr>
              <a:t>Brennendes Fett darf auf keinen Fall mit Wasser gelöscht werden! </a:t>
            </a:r>
            <a:br>
              <a:rPr lang="de-DE" altLang="de-DE" sz="2200" dirty="0">
                <a:latin typeface="Tahoma" pitchFamily="34" charset="0"/>
              </a:rPr>
            </a:br>
            <a:r>
              <a:rPr lang="de-DE" altLang="de-DE" sz="2200" dirty="0">
                <a:latin typeface="Tahoma" pitchFamily="34" charset="0"/>
              </a:rPr>
              <a:t>Löschen durch Abdecken mit Deckel oder Löschdecke.</a:t>
            </a:r>
            <a:endParaRPr lang="en-GB" altLang="de-DE" sz="2200" dirty="0">
              <a:latin typeface="Tahoma" pitchFamily="34" charset="0"/>
            </a:endParaRPr>
          </a:p>
        </p:txBody>
      </p:sp>
      <p:pic>
        <p:nvPicPr>
          <p:cNvPr id="11"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pic>
        <p:nvPicPr>
          <p:cNvPr id="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1579" y="4855753"/>
            <a:ext cx="1172997" cy="2041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3" y="4854637"/>
            <a:ext cx="1159395" cy="2017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896" y="4854637"/>
            <a:ext cx="1164529" cy="20265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736" y="4841070"/>
            <a:ext cx="1152128" cy="2004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576" y="4794325"/>
            <a:ext cx="1138778" cy="1981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9712" y="2487775"/>
            <a:ext cx="1504576" cy="2006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576" y="2649842"/>
            <a:ext cx="2458945" cy="1844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58283" y="2469202"/>
            <a:ext cx="2539591" cy="2049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603710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Vorsicht Gefahr</a:t>
            </a:r>
            <a:endParaRPr lang="de-DE" dirty="0"/>
          </a:p>
        </p:txBody>
      </p:sp>
      <p:sp>
        <p:nvSpPr>
          <p:cNvPr id="3" name="Inhaltsplatzhalter 2"/>
          <p:cNvSpPr>
            <a:spLocks noGrp="1"/>
          </p:cNvSpPr>
          <p:nvPr>
            <p:ph sz="quarter" idx="1"/>
          </p:nvPr>
        </p:nvSpPr>
        <p:spPr>
          <a:xfrm>
            <a:off x="612648" y="1600200"/>
            <a:ext cx="4895456" cy="5069160"/>
          </a:xfrm>
        </p:spPr>
        <p:txBody>
          <a:bodyPr/>
          <a:lstStyle/>
          <a:p>
            <a:r>
              <a:rPr lang="de-DE" dirty="0" smtClean="0"/>
              <a:t>Brennbare Flüssigkeiten stellen eine besondere Gefahr dar</a:t>
            </a:r>
          </a:p>
          <a:p>
            <a:pPr marL="0" indent="0">
              <a:buNone/>
            </a:pPr>
            <a:endParaRPr lang="de-DE" dirty="0" smtClean="0"/>
          </a:p>
          <a:p>
            <a:r>
              <a:rPr lang="de-DE" dirty="0" smtClean="0"/>
              <a:t>Behälter sind mit einer Flamme gekennzeichnet</a:t>
            </a:r>
          </a:p>
          <a:p>
            <a:pPr marL="0" indent="0">
              <a:buNone/>
            </a:pPr>
            <a:endParaRPr lang="de-DE" dirty="0" smtClean="0"/>
          </a:p>
          <a:p>
            <a:r>
              <a:rPr lang="de-DE" dirty="0" smtClean="0"/>
              <a:t>Beim Grillen dürfen keine brennbaren Flüssigkeiten in die Kohle geschüttet werden</a:t>
            </a: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90716" y="1988840"/>
            <a:ext cx="3842070"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5418329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Vorsicht Gefahr</a:t>
            </a:r>
            <a:endParaRPr lang="de-DE" dirty="0"/>
          </a:p>
        </p:txBody>
      </p:sp>
      <p:sp>
        <p:nvSpPr>
          <p:cNvPr id="3" name="Inhaltsplatzhalter 2"/>
          <p:cNvSpPr>
            <a:spLocks noGrp="1"/>
          </p:cNvSpPr>
          <p:nvPr>
            <p:ph sz="quarter" idx="1"/>
          </p:nvPr>
        </p:nvSpPr>
        <p:spPr>
          <a:xfrm>
            <a:off x="612648" y="1600200"/>
            <a:ext cx="4607424" cy="5069160"/>
          </a:xfrm>
        </p:spPr>
        <p:txBody>
          <a:bodyPr/>
          <a:lstStyle/>
          <a:p>
            <a:pPr>
              <a:spcBef>
                <a:spcPct val="50000"/>
              </a:spcBef>
            </a:pPr>
            <a:r>
              <a:rPr lang="de-DE" altLang="de-DE" sz="3200" dirty="0"/>
              <a:t>Kerzen in </a:t>
            </a:r>
            <a:r>
              <a:rPr lang="de-DE" altLang="de-DE" sz="3200" dirty="0" smtClean="0"/>
              <a:t>ausreichendem </a:t>
            </a:r>
            <a:r>
              <a:rPr lang="de-DE" altLang="de-DE" sz="3200" dirty="0"/>
              <a:t>Abstand zu Ästen und Zweigen </a:t>
            </a:r>
            <a:r>
              <a:rPr lang="de-DE" altLang="de-DE" sz="3200" dirty="0" smtClean="0"/>
              <a:t>anbringen </a:t>
            </a:r>
          </a:p>
          <a:p>
            <a:pPr>
              <a:spcBef>
                <a:spcPct val="50000"/>
              </a:spcBef>
            </a:pPr>
            <a:endParaRPr lang="de-DE" altLang="de-DE" sz="3200" dirty="0"/>
          </a:p>
          <a:p>
            <a:pPr>
              <a:spcBef>
                <a:spcPct val="50000"/>
              </a:spcBef>
            </a:pPr>
            <a:r>
              <a:rPr lang="de-DE" altLang="de-DE" sz="3200" dirty="0"/>
              <a:t>Christbäume vor dem Fest in Gefäße mit Wasser stellen und in nicht beheizten Räumen </a:t>
            </a:r>
            <a:r>
              <a:rPr lang="de-DE" altLang="de-DE" sz="3200" dirty="0" smtClean="0"/>
              <a:t>aufbewahren</a:t>
            </a:r>
            <a:endParaRPr lang="de-DE" altLang="de-DE" sz="3200" dirty="0"/>
          </a:p>
          <a:p>
            <a:endParaRPr lang="de-DE" dirty="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996145" y="2420888"/>
            <a:ext cx="4040351"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5418329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Vorsicht Gefahr</a:t>
            </a:r>
            <a:endParaRPr lang="de-DE" dirty="0"/>
          </a:p>
        </p:txBody>
      </p:sp>
      <p:sp>
        <p:nvSpPr>
          <p:cNvPr id="3" name="Inhaltsplatzhalter 2"/>
          <p:cNvSpPr>
            <a:spLocks noGrp="1"/>
          </p:cNvSpPr>
          <p:nvPr>
            <p:ph sz="quarter" idx="1"/>
          </p:nvPr>
        </p:nvSpPr>
        <p:spPr/>
        <p:txBody>
          <a:bodyPr/>
          <a:lstStyle/>
          <a:p>
            <a:r>
              <a:rPr lang="de-DE" dirty="0" smtClean="0"/>
              <a:t>Es besteht die Gefahr bei alten, überlasteten sowie selbst reparierten Sicherungen</a:t>
            </a:r>
          </a:p>
          <a:p>
            <a:r>
              <a:rPr lang="de-DE" dirty="0" smtClean="0"/>
              <a:t>Elektrische Geräte nur von Fachkräften reparieren lassen</a:t>
            </a:r>
          </a:p>
          <a:p>
            <a:endParaRPr lang="de-DE" dirty="0" smtClean="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483768" y="3140968"/>
            <a:ext cx="4752528" cy="3608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5418329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idx="1"/>
          </p:nvPr>
        </p:nvSpPr>
        <p:spPr/>
        <p:txBody>
          <a:bodyPr>
            <a:noAutofit/>
          </a:bodyPr>
          <a:lstStyle/>
          <a:p>
            <a:pPr algn="ctr"/>
            <a:r>
              <a:rPr lang="de-DE" sz="5400" dirty="0" smtClean="0"/>
              <a:t>Freiwillige Feuerwehr Dorf</a:t>
            </a:r>
            <a:endParaRPr lang="de-DE" sz="5400" dirty="0"/>
          </a:p>
        </p:txBody>
      </p:sp>
      <p:sp>
        <p:nvSpPr>
          <p:cNvPr id="4" name="Titel 3"/>
          <p:cNvSpPr>
            <a:spLocks noGrp="1"/>
          </p:cNvSpPr>
          <p:nvPr>
            <p:ph type="title"/>
          </p:nvPr>
        </p:nvSpPr>
        <p:spPr/>
        <p:txBody>
          <a:bodyPr>
            <a:normAutofit/>
          </a:bodyPr>
          <a:lstStyle/>
          <a:p>
            <a:r>
              <a:rPr lang="de-DE" sz="5400" dirty="0" smtClean="0"/>
              <a:t>Vorstellung der </a:t>
            </a:r>
            <a:r>
              <a:rPr lang="de-DE" sz="5400" dirty="0"/>
              <a:t>F</a:t>
            </a:r>
            <a:r>
              <a:rPr lang="de-DE" sz="5400" dirty="0" smtClean="0"/>
              <a:t>euerwehr</a:t>
            </a:r>
            <a:endParaRPr lang="de-DE" sz="5400" dirty="0"/>
          </a:p>
        </p:txBody>
      </p:sp>
      <p:pic>
        <p:nvPicPr>
          <p:cNvPr id="1026" name="Picture 2" descr="https://scontent-mxp1-1.xx.fbcdn.net/hphotos-xpa1/v/t1.0-9/11953027_1005233312924199_6257126090946235670_n.jpg?oh=d0cc6cc04ffd1dd7213e5dfb4f443a99&amp;oe=5662B23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3528" y="4509120"/>
            <a:ext cx="3195042" cy="2009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scontent-mxp1-1.xx.fbcdn.net/hphotos-xfa1/v/t1.0-9/11182166_825334767580722_4136785776923259295_n.jpg?oh=b7ef3542ea83594edc039c9ed3fc0541&amp;oe=566F248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30836" y="4509120"/>
            <a:ext cx="2235200" cy="2009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s://scontent-mxp1-1.xx.fbcdn.net/hphotos-xfp1/v/t1.0-9/11139399_785817284865804_3629646823912743332_n.jpg?oh=7c531da68fb292da9206857731744086&amp;oe=566EC3B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372200" y="4509120"/>
            <a:ext cx="2483768" cy="2009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8254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Vorsicht Gefahr</a:t>
            </a:r>
            <a:endParaRPr lang="de-DE" dirty="0"/>
          </a:p>
        </p:txBody>
      </p:sp>
      <p:sp>
        <p:nvSpPr>
          <p:cNvPr id="3" name="Inhaltsplatzhalter 2"/>
          <p:cNvSpPr>
            <a:spLocks noGrp="1"/>
          </p:cNvSpPr>
          <p:nvPr>
            <p:ph sz="quarter" idx="1"/>
          </p:nvPr>
        </p:nvSpPr>
        <p:spPr>
          <a:xfrm>
            <a:off x="611560" y="1756974"/>
            <a:ext cx="4751440" cy="4565104"/>
          </a:xfrm>
        </p:spPr>
        <p:txBody>
          <a:bodyPr/>
          <a:lstStyle/>
          <a:p>
            <a:r>
              <a:rPr lang="de-DE" dirty="0"/>
              <a:t>Elektrogeräte müssen </a:t>
            </a:r>
            <a:r>
              <a:rPr lang="de-DE" dirty="0" smtClean="0"/>
              <a:t>nach dem Gebrauch ausgeschaltet werden</a:t>
            </a:r>
          </a:p>
          <a:p>
            <a:pPr marL="0" indent="0">
              <a:buNone/>
            </a:pPr>
            <a:endParaRPr lang="de-DE" dirty="0"/>
          </a:p>
          <a:p>
            <a:r>
              <a:rPr lang="de-DE" dirty="0"/>
              <a:t>Bügeleisen, </a:t>
            </a:r>
            <a:r>
              <a:rPr lang="de-DE" dirty="0" smtClean="0"/>
              <a:t>Heiz- </a:t>
            </a:r>
            <a:r>
              <a:rPr lang="de-DE" dirty="0"/>
              <a:t>und Kochgeräte nicht auf </a:t>
            </a:r>
            <a:r>
              <a:rPr lang="de-DE" dirty="0" smtClean="0"/>
              <a:t>brennbare </a:t>
            </a:r>
            <a:r>
              <a:rPr lang="de-DE" dirty="0"/>
              <a:t>Unterlagen stellen</a:t>
            </a:r>
          </a:p>
          <a:p>
            <a:endParaRPr lang="de-DE" dirty="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801790" y="2409165"/>
            <a:ext cx="4234706" cy="3260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5418329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Vorsicht Gefahr</a:t>
            </a:r>
            <a:endParaRPr lang="de-DE" dirty="0"/>
          </a:p>
        </p:txBody>
      </p:sp>
      <p:sp>
        <p:nvSpPr>
          <p:cNvPr id="3" name="Inhaltsplatzhalter 2"/>
          <p:cNvSpPr>
            <a:spLocks noGrp="1"/>
          </p:cNvSpPr>
          <p:nvPr>
            <p:ph sz="quarter" idx="1"/>
          </p:nvPr>
        </p:nvSpPr>
        <p:spPr/>
        <p:txBody>
          <a:bodyPr/>
          <a:lstStyle/>
          <a:p>
            <a:r>
              <a:rPr lang="de-DE" dirty="0" smtClean="0"/>
              <a:t>Offene Feuerstellen müssen Mindestabstände aufweisen:</a:t>
            </a:r>
          </a:p>
          <a:p>
            <a:pPr lvl="1"/>
            <a:r>
              <a:rPr lang="de-DE" dirty="0" smtClean="0"/>
              <a:t>Zu Gebäuden 10 m</a:t>
            </a:r>
          </a:p>
          <a:p>
            <a:pPr lvl="1"/>
            <a:r>
              <a:rPr lang="de-DE" dirty="0" smtClean="0"/>
              <a:t>Zu einem Wald, oder einem Stadel 100 m</a:t>
            </a:r>
          </a:p>
          <a:p>
            <a:r>
              <a:rPr lang="de-DE" dirty="0" smtClean="0"/>
              <a:t>Offene Feuerstellen sind ständig zu beaufsichtigen</a:t>
            </a:r>
          </a:p>
          <a:p>
            <a:r>
              <a:rPr lang="de-DE" dirty="0" smtClean="0"/>
              <a:t>Bei Aufkommen von Wind sind offene Feuerstellen zu löschen</a:t>
            </a:r>
          </a:p>
          <a:p>
            <a:endParaRPr lang="de-DE" dirty="0" smtClean="0"/>
          </a:p>
          <a:p>
            <a:pPr lvl="1"/>
            <a:endParaRPr lang="de-DE" dirty="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131592" y="4653136"/>
            <a:ext cx="2880320" cy="2209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5418329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Wie vermeide ich ein Feuer?</a:t>
            </a:r>
            <a:endParaRPr lang="de-DE" dirty="0"/>
          </a:p>
        </p:txBody>
      </p:sp>
      <p:pic>
        <p:nvPicPr>
          <p:cNvPr id="4" name="Picture 4"/>
          <p:cNvPicPr>
            <a:picLocks noChangeAspect="1" noChangeArrowheads="1"/>
          </p:cNvPicPr>
          <p:nvPr/>
        </p:nvPicPr>
        <p:blipFill>
          <a:blip r:embed="rId2">
            <a:clrChange>
              <a:clrFrom>
                <a:srgbClr val="00FF00"/>
              </a:clrFrom>
              <a:clrTo>
                <a:srgbClr val="00FF00">
                  <a:alpha val="0"/>
                </a:srgbClr>
              </a:clrTo>
            </a:clrChange>
            <a:extLst>
              <a:ext uri="{28A0092B-C50C-407E-A947-70E740481C1C}">
                <a14:useLocalDpi xmlns:a14="http://schemas.microsoft.com/office/drawing/2010/main" val="0"/>
              </a:ext>
            </a:extLst>
          </a:blip>
          <a:srcRect/>
          <a:stretch>
            <a:fillRect/>
          </a:stretch>
        </p:blipFill>
        <p:spPr bwMode="auto">
          <a:xfrm>
            <a:off x="365571" y="1844824"/>
            <a:ext cx="4597825" cy="468052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5263108" y="2199925"/>
            <a:ext cx="340828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2800" dirty="0">
                <a:latin typeface="+mj-lt"/>
              </a:rPr>
              <a:t>Flaschen, Glasscherben, Teile von Glasziegeln usw. die an Orten mit </a:t>
            </a:r>
            <a:r>
              <a:rPr lang="de-DE" altLang="de-DE" sz="2800" dirty="0" smtClean="0">
                <a:latin typeface="+mj-lt"/>
              </a:rPr>
              <a:t>Sonneneinstrahlung </a:t>
            </a:r>
            <a:r>
              <a:rPr lang="de-DE" altLang="de-DE" sz="2800" dirty="0">
                <a:latin typeface="+mj-lt"/>
              </a:rPr>
              <a:t>weggeworfen werden, können wie </a:t>
            </a:r>
            <a:r>
              <a:rPr lang="de-DE" altLang="de-DE" sz="2800" dirty="0" smtClean="0">
                <a:latin typeface="+mj-lt"/>
              </a:rPr>
              <a:t>Brenngläser wirken </a:t>
            </a:r>
            <a:r>
              <a:rPr lang="de-DE" altLang="de-DE" sz="2800" dirty="0">
                <a:latin typeface="+mj-lt"/>
              </a:rPr>
              <a:t>und Brände </a:t>
            </a:r>
            <a:r>
              <a:rPr lang="de-DE" altLang="de-DE" sz="2800" dirty="0" smtClean="0">
                <a:latin typeface="+mj-lt"/>
              </a:rPr>
              <a:t>entfachen </a:t>
            </a:r>
            <a:endParaRPr lang="de-DE" altLang="de-DE" sz="2400" dirty="0">
              <a:latin typeface="+mj-lt"/>
            </a:endParaRPr>
          </a:p>
        </p:txBody>
      </p:sp>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8554368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Vorsicht Gefahr</a:t>
            </a:r>
            <a:endParaRPr lang="de-DE" dirty="0"/>
          </a:p>
        </p:txBody>
      </p:sp>
      <p:pic>
        <p:nvPicPr>
          <p:cNvPr id="2051" name="Picture 3" descr="G:\Sachgbt\06_MEDIENARCHIV\PRESSEBerichte\20150630101143_00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73142" y="1517224"/>
            <a:ext cx="5511226" cy="53407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4376887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Vorsicht Gefahr</a:t>
            </a:r>
            <a:endParaRPr lang="de-DE" dirty="0"/>
          </a:p>
        </p:txBody>
      </p:sp>
      <p:sp>
        <p:nvSpPr>
          <p:cNvPr id="3" name="Inhaltsplatzhalter 2"/>
          <p:cNvSpPr>
            <a:spLocks noGrp="1"/>
          </p:cNvSpPr>
          <p:nvPr>
            <p:ph sz="quarter" idx="1"/>
          </p:nvPr>
        </p:nvSpPr>
        <p:spPr>
          <a:xfrm>
            <a:off x="612648" y="1600200"/>
            <a:ext cx="8153400" cy="5257800"/>
          </a:xfrm>
        </p:spPr>
        <p:txBody>
          <a:bodyPr>
            <a:normAutofit/>
          </a:bodyPr>
          <a:lstStyle/>
          <a:p>
            <a:r>
              <a:rPr lang="de-DE" dirty="0" smtClean="0"/>
              <a:t>Gefahren durch:</a:t>
            </a:r>
          </a:p>
          <a:p>
            <a:pPr lvl="1"/>
            <a:r>
              <a:rPr lang="de-DE" dirty="0" smtClean="0"/>
              <a:t>Kerzen, </a:t>
            </a:r>
            <a:r>
              <a:rPr lang="de-DE" dirty="0" err="1" smtClean="0"/>
              <a:t>Dekomaterial</a:t>
            </a:r>
            <a:r>
              <a:rPr lang="de-DE" dirty="0" smtClean="0"/>
              <a:t>, Sternspritzer, Kochgeräte Elektrogeräte, Zündhölzer für </a:t>
            </a:r>
            <a:r>
              <a:rPr lang="de-DE" dirty="0"/>
              <a:t>K</a:t>
            </a:r>
            <a:r>
              <a:rPr lang="de-DE" dirty="0" smtClean="0"/>
              <a:t>inder</a:t>
            </a:r>
          </a:p>
          <a:p>
            <a:r>
              <a:rPr lang="de-DE" dirty="0" smtClean="0"/>
              <a:t>Maßnahmen:</a:t>
            </a:r>
            <a:endParaRPr lang="de-DE" dirty="0"/>
          </a:p>
          <a:p>
            <a:pPr lvl="1"/>
            <a:r>
              <a:rPr lang="de-DE" dirty="0" smtClean="0"/>
              <a:t>Möglichst nicht brennbare Stoffe zum Ausschmücken verwenden</a:t>
            </a:r>
          </a:p>
          <a:p>
            <a:pPr lvl="1"/>
            <a:r>
              <a:rPr lang="de-DE" dirty="0" smtClean="0"/>
              <a:t>Abstände von brennbaren Stoffen zu Zündquellen einhalten</a:t>
            </a:r>
          </a:p>
          <a:p>
            <a:pPr lvl="1"/>
            <a:r>
              <a:rPr lang="de-DE" dirty="0" smtClean="0"/>
              <a:t>Kerzen immer im Auge behalten</a:t>
            </a:r>
          </a:p>
          <a:p>
            <a:pPr lvl="1"/>
            <a:r>
              <a:rPr lang="de-DE" dirty="0" smtClean="0"/>
              <a:t>Keine Feuerwerkskörper im Gebäude zünden</a:t>
            </a:r>
            <a:endParaRPr lang="de-DE" dirty="0"/>
          </a:p>
        </p:txBody>
      </p:sp>
      <p:pic>
        <p:nvPicPr>
          <p:cNvPr id="2051" name="Picture 3" descr="G:\Sachgbt\06_MEDIENARCHIV\PRESSEBerichte\20150630101143_00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79096" y="5085184"/>
            <a:ext cx="1624010" cy="15737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cstate="print">
            <a:clrChange>
              <a:clrFrom>
                <a:srgbClr val="00FF00"/>
              </a:clrFrom>
              <a:clrTo>
                <a:srgbClr val="00FF00">
                  <a:alpha val="0"/>
                </a:srgbClr>
              </a:clrTo>
            </a:clrChange>
            <a:extLst>
              <a:ext uri="{28A0092B-C50C-407E-A947-70E740481C1C}">
                <a14:useLocalDpi xmlns:a14="http://schemas.microsoft.com/office/drawing/2010/main" val="0"/>
              </a:ext>
            </a:extLst>
          </a:blip>
          <a:srcRect/>
          <a:stretch>
            <a:fillRect/>
          </a:stretch>
        </p:blipFill>
        <p:spPr bwMode="auto">
          <a:xfrm>
            <a:off x="7196364" y="1988840"/>
            <a:ext cx="1989474" cy="16593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4382094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Autofit/>
          </a:bodyPr>
          <a:lstStyle/>
          <a:p>
            <a:r>
              <a:rPr lang="de-DE" sz="4000" dirty="0" smtClean="0"/>
              <a:t>Wie verhalte ich mich im Brandfall</a:t>
            </a:r>
            <a:endParaRPr lang="de-DE" sz="4000" dirty="0"/>
          </a:p>
        </p:txBody>
      </p:sp>
      <p:pic>
        <p:nvPicPr>
          <p:cNvPr id="6"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144068" y="2924944"/>
            <a:ext cx="4896544" cy="3714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70949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Retten, Flüchten, Helfen</a:t>
            </a:r>
            <a:endParaRPr lang="de-DE" dirty="0"/>
          </a:p>
        </p:txBody>
      </p:sp>
      <p:sp>
        <p:nvSpPr>
          <p:cNvPr id="5" name="AutoShape 4"/>
          <p:cNvSpPr>
            <a:spLocks noChangeArrowheads="1"/>
          </p:cNvSpPr>
          <p:nvPr/>
        </p:nvSpPr>
        <p:spPr bwMode="auto">
          <a:xfrm>
            <a:off x="400050" y="1628800"/>
            <a:ext cx="8382000" cy="990600"/>
          </a:xfrm>
          <a:prstGeom prst="roundRect">
            <a:avLst>
              <a:gd name="adj" fmla="val 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sz="2800" dirty="0"/>
              <a:t>Die Möglichkeiten ein Gebäude im Gefahrenfall </a:t>
            </a:r>
          </a:p>
          <a:p>
            <a:pPr algn="ctr"/>
            <a:r>
              <a:rPr lang="de-DE" altLang="de-DE" sz="2800" dirty="0"/>
              <a:t>zu verlassen müssen jedem bekannt sein.</a:t>
            </a:r>
            <a:endParaRPr lang="en-GB" altLang="de-DE" sz="2800" dirty="0"/>
          </a:p>
        </p:txBody>
      </p:sp>
      <p:sp>
        <p:nvSpPr>
          <p:cNvPr id="6" name="Text Box 5"/>
          <p:cNvSpPr txBox="1">
            <a:spLocks noChangeArrowheads="1"/>
          </p:cNvSpPr>
          <p:nvPr/>
        </p:nvSpPr>
        <p:spPr bwMode="auto">
          <a:xfrm>
            <a:off x="3707904" y="5073460"/>
            <a:ext cx="475252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3200" dirty="0">
                <a:latin typeface="+mj-lt"/>
              </a:rPr>
              <a:t>In größeren Gebäuden müssen die Fluchtwege gekennzeichnet sein !</a:t>
            </a:r>
            <a:endParaRPr lang="en-GB" altLang="de-DE" sz="3200" dirty="0">
              <a:latin typeface="+mj-lt"/>
            </a:endParaRPr>
          </a:p>
        </p:txBody>
      </p:sp>
      <p:pic>
        <p:nvPicPr>
          <p:cNvPr id="31746" name="Picture 2" descr="http://vennhoff.connectx-it.de/wp-content/uploads/2013/07/webfoto-evakuierungsuebu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1515" y="2741616"/>
            <a:ext cx="2854474" cy="2140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1748" name="Picture 4" descr="http://www.notfallplan-notfallplanung.com/images/evakuierungsuebu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073460"/>
            <a:ext cx="2637978" cy="1674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1750" name="Picture 6" descr="http://www.sidiblume.de/info-rom/bgvr/gif/vbg125-e1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741616"/>
            <a:ext cx="4281711" cy="2140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9656355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dirty="0" smtClean="0"/>
              <a:t>Wie verhalte </a:t>
            </a:r>
            <a:br>
              <a:rPr lang="de-DE" dirty="0" smtClean="0"/>
            </a:br>
            <a:r>
              <a:rPr lang="de-DE" dirty="0" smtClean="0"/>
              <a:t>ich mich im Brandfall</a:t>
            </a:r>
            <a:endParaRPr lang="de-DE" dirty="0"/>
          </a:p>
        </p:txBody>
      </p:sp>
      <p:sp>
        <p:nvSpPr>
          <p:cNvPr id="3" name="Inhaltsplatzhalter 2"/>
          <p:cNvSpPr>
            <a:spLocks noGrp="1"/>
          </p:cNvSpPr>
          <p:nvPr>
            <p:ph sz="quarter" idx="1"/>
          </p:nvPr>
        </p:nvSpPr>
        <p:spPr>
          <a:xfrm>
            <a:off x="612648" y="1600200"/>
            <a:ext cx="8153400" cy="5069160"/>
          </a:xfrm>
        </p:spPr>
        <p:txBody>
          <a:bodyPr>
            <a:normAutofit/>
          </a:bodyPr>
          <a:lstStyle/>
          <a:p>
            <a:pPr>
              <a:lnSpc>
                <a:spcPct val="200000"/>
              </a:lnSpc>
            </a:pPr>
            <a:r>
              <a:rPr lang="de-DE" dirty="0" smtClean="0"/>
              <a:t>Geordnet, überlegt das Gebäude verlassen</a:t>
            </a:r>
          </a:p>
          <a:p>
            <a:pPr>
              <a:lnSpc>
                <a:spcPct val="200000"/>
              </a:lnSpc>
            </a:pPr>
            <a:r>
              <a:rPr lang="de-DE" dirty="0" smtClean="0"/>
              <a:t>Nicht schupsen, nicht drängeln</a:t>
            </a:r>
          </a:p>
          <a:p>
            <a:pPr>
              <a:lnSpc>
                <a:spcPct val="200000"/>
              </a:lnSpc>
            </a:pPr>
            <a:r>
              <a:rPr lang="de-DE" dirty="0" smtClean="0"/>
              <a:t>Schwächeren Menschen helfen</a:t>
            </a:r>
          </a:p>
          <a:p>
            <a:pPr>
              <a:lnSpc>
                <a:spcPct val="200000"/>
              </a:lnSpc>
            </a:pPr>
            <a:r>
              <a:rPr lang="de-DE" dirty="0" smtClean="0"/>
              <a:t>Andere Mitmenschen (Mitschüler,</a:t>
            </a:r>
            <a:br>
              <a:rPr lang="de-DE" dirty="0" smtClean="0"/>
            </a:br>
            <a:r>
              <a:rPr lang="de-DE" dirty="0" smtClean="0"/>
              <a:t>Familienmitglieder alarmieren</a:t>
            </a:r>
          </a:p>
          <a:p>
            <a:endParaRPr lang="de-DE" dirty="0"/>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138" t="9692" r="7508" b="63541"/>
          <a:stretch/>
        </p:blipFill>
        <p:spPr bwMode="auto">
          <a:xfrm>
            <a:off x="5968452" y="2924944"/>
            <a:ext cx="3024335" cy="314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6466717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Retten, Flüchten, Helfen</a:t>
            </a:r>
            <a:endParaRPr lang="de-DE" dirty="0"/>
          </a:p>
        </p:txBody>
      </p:sp>
      <p:pic>
        <p:nvPicPr>
          <p:cNvPr id="4098" name="Picture 2" descr="I:\Brandschutzerziehung für Kinder\GS_2007\DSC023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035106"/>
            <a:ext cx="3823382" cy="2541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9" name="Picture 3" descr="I:\Brandschutzerziehung für Kinder\GS_2007\DSC0234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83568" y="4035106"/>
            <a:ext cx="3627351" cy="2541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I:\Brandschutzerziehung für Kinder\Volksschule06\P429000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83568" y="1680842"/>
            <a:ext cx="3627351" cy="2160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I:\Brandschutzerziehung für Kinder\Volksschule06\P429000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572000" y="1680842"/>
            <a:ext cx="3823382" cy="2160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2777723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dirty="0" smtClean="0"/>
              <a:t>Wie verhalte </a:t>
            </a:r>
            <a:br>
              <a:rPr lang="de-DE" dirty="0" smtClean="0"/>
            </a:br>
            <a:r>
              <a:rPr lang="de-DE" dirty="0" smtClean="0"/>
              <a:t>ich mich im Brandfall</a:t>
            </a:r>
            <a:endParaRPr lang="de-DE" dirty="0"/>
          </a:p>
        </p:txBody>
      </p:sp>
      <p:sp>
        <p:nvSpPr>
          <p:cNvPr id="3" name="Inhaltsplatzhalter 2"/>
          <p:cNvSpPr>
            <a:spLocks noGrp="1"/>
          </p:cNvSpPr>
          <p:nvPr>
            <p:ph sz="quarter" idx="1"/>
          </p:nvPr>
        </p:nvSpPr>
        <p:spPr/>
        <p:txBody>
          <a:bodyPr/>
          <a:lstStyle/>
          <a:p>
            <a:pPr>
              <a:lnSpc>
                <a:spcPct val="200000"/>
              </a:lnSpc>
            </a:pPr>
            <a:r>
              <a:rPr lang="de-DE" dirty="0" smtClean="0"/>
              <a:t>Türen hinter sich schließen</a:t>
            </a:r>
          </a:p>
          <a:p>
            <a:pPr>
              <a:lnSpc>
                <a:spcPct val="200000"/>
              </a:lnSpc>
            </a:pPr>
            <a:r>
              <a:rPr lang="de-DE" dirty="0" smtClean="0"/>
              <a:t>Fenster von Fluchtwegen öffnen</a:t>
            </a:r>
          </a:p>
          <a:p>
            <a:pPr>
              <a:lnSpc>
                <a:spcPct val="200000"/>
              </a:lnSpc>
            </a:pPr>
            <a:r>
              <a:rPr lang="de-DE" dirty="0" smtClean="0"/>
              <a:t>Keine Aufzüge benützen</a:t>
            </a:r>
            <a:endParaRPr lang="de-DE" dirty="0"/>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330" t="38579" r="46981" b="34965"/>
          <a:stretch/>
        </p:blipFill>
        <p:spPr bwMode="auto">
          <a:xfrm>
            <a:off x="4861172" y="3573016"/>
            <a:ext cx="302319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601551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Freiwillige Feuerwehr Dorf</a:t>
            </a:r>
            <a:endParaRPr lang="de-DE" dirty="0"/>
          </a:p>
        </p:txBody>
      </p:sp>
      <p:sp>
        <p:nvSpPr>
          <p:cNvPr id="3" name="Inhaltsplatzhalter 2"/>
          <p:cNvSpPr>
            <a:spLocks noGrp="1"/>
          </p:cNvSpPr>
          <p:nvPr>
            <p:ph sz="quarter" idx="1"/>
          </p:nvPr>
        </p:nvSpPr>
        <p:spPr>
          <a:xfrm>
            <a:off x="612648" y="1600200"/>
            <a:ext cx="8153400" cy="5257800"/>
          </a:xfrm>
        </p:spPr>
        <p:txBody>
          <a:bodyPr>
            <a:normAutofit/>
          </a:bodyPr>
          <a:lstStyle/>
          <a:p>
            <a:pPr>
              <a:lnSpc>
                <a:spcPct val="150000"/>
              </a:lnSpc>
            </a:pPr>
            <a:r>
              <a:rPr lang="de-DE" dirty="0" smtClean="0"/>
              <a:t>…..Mitglieder</a:t>
            </a:r>
          </a:p>
          <a:p>
            <a:pPr>
              <a:lnSpc>
                <a:spcPct val="150000"/>
              </a:lnSpc>
            </a:pPr>
            <a:r>
              <a:rPr lang="de-DE" dirty="0" smtClean="0"/>
              <a:t>Jugendfeuerwehr</a:t>
            </a:r>
          </a:p>
          <a:p>
            <a:pPr>
              <a:lnSpc>
                <a:spcPct val="150000"/>
              </a:lnSpc>
            </a:pPr>
            <a:r>
              <a:rPr lang="de-DE" dirty="0" smtClean="0"/>
              <a:t>Zuständig für alle Einsätze in Gemeinde/Dorf</a:t>
            </a:r>
          </a:p>
          <a:p>
            <a:pPr>
              <a:lnSpc>
                <a:spcPct val="150000"/>
              </a:lnSpc>
            </a:pPr>
            <a:r>
              <a:rPr lang="de-DE" dirty="0" smtClean="0"/>
              <a:t>Bei größeren Einsätzen auch außerhalb Gemeinde/ Dorf</a:t>
            </a:r>
          </a:p>
          <a:p>
            <a:pPr>
              <a:lnSpc>
                <a:spcPct val="150000"/>
              </a:lnSpc>
            </a:pPr>
            <a:r>
              <a:rPr lang="de-DE" dirty="0" smtClean="0"/>
              <a:t>Stützpunktaufgaben mit Drehleiter im Bezirk</a:t>
            </a:r>
            <a:endParaRPr lang="de-DE" dirty="0"/>
          </a:p>
        </p:txBody>
      </p:sp>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4319" y="1556792"/>
            <a:ext cx="2108815" cy="158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56398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dirty="0" smtClean="0"/>
              <a:t>Wie verhalte </a:t>
            </a:r>
            <a:br>
              <a:rPr lang="de-DE" dirty="0" smtClean="0"/>
            </a:br>
            <a:r>
              <a:rPr lang="de-DE" dirty="0" smtClean="0"/>
              <a:t>ich mich im Brandfall</a:t>
            </a:r>
            <a:endParaRPr lang="de-DE" dirty="0"/>
          </a:p>
        </p:txBody>
      </p:sp>
      <p:sp>
        <p:nvSpPr>
          <p:cNvPr id="3" name="Inhaltsplatzhalter 2"/>
          <p:cNvSpPr>
            <a:spLocks noGrp="1"/>
          </p:cNvSpPr>
          <p:nvPr>
            <p:ph sz="quarter" idx="1"/>
          </p:nvPr>
        </p:nvSpPr>
        <p:spPr>
          <a:xfrm>
            <a:off x="612648" y="1600200"/>
            <a:ext cx="5399512" cy="4956372"/>
          </a:xfrm>
        </p:spPr>
        <p:txBody>
          <a:bodyPr/>
          <a:lstStyle/>
          <a:p>
            <a:r>
              <a:rPr lang="de-DE" dirty="0" smtClean="0"/>
              <a:t>Verrauchte Räume gebückt oder kriechend verlassen</a:t>
            </a:r>
          </a:p>
          <a:p>
            <a:endParaRPr lang="de-DE" dirty="0" smtClean="0"/>
          </a:p>
          <a:p>
            <a:r>
              <a:rPr lang="de-DE" dirty="0" smtClean="0"/>
              <a:t>Das Eintreffen der Feuerwehr abwarten</a:t>
            </a:r>
          </a:p>
          <a:p>
            <a:endParaRPr lang="de-DE" dirty="0" smtClean="0"/>
          </a:p>
          <a:p>
            <a:r>
              <a:rPr lang="de-DE" dirty="0" smtClean="0"/>
              <a:t>Wichtige Infos (z.B. vermisste oder eingeschlossene Personen)</a:t>
            </a:r>
          </a:p>
          <a:p>
            <a:pPr marL="0" indent="0">
              <a:buNone/>
            </a:pPr>
            <a:r>
              <a:rPr lang="de-DE" dirty="0"/>
              <a:t> </a:t>
            </a:r>
            <a:r>
              <a:rPr lang="de-DE" dirty="0" smtClean="0"/>
              <a:t>  weitergeben</a:t>
            </a:r>
            <a:endParaRPr lang="de-DE" dirty="0"/>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166" t="38626" r="7649" b="34946"/>
          <a:stretch/>
        </p:blipFill>
        <p:spPr bwMode="auto">
          <a:xfrm>
            <a:off x="5734334" y="2420888"/>
            <a:ext cx="306871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6836491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dirty="0" smtClean="0"/>
              <a:t>Wie verhalte </a:t>
            </a:r>
            <a:br>
              <a:rPr lang="de-DE" dirty="0" smtClean="0"/>
            </a:br>
            <a:r>
              <a:rPr lang="de-DE" dirty="0" smtClean="0"/>
              <a:t>ich mich im Brandfall </a:t>
            </a:r>
            <a:endParaRPr lang="de-DE" dirty="0"/>
          </a:p>
        </p:txBody>
      </p:sp>
      <p:sp>
        <p:nvSpPr>
          <p:cNvPr id="3" name="Inhaltsplatzhalter 2"/>
          <p:cNvSpPr>
            <a:spLocks noGrp="1"/>
          </p:cNvSpPr>
          <p:nvPr>
            <p:ph sz="quarter" idx="1"/>
          </p:nvPr>
        </p:nvSpPr>
        <p:spPr>
          <a:xfrm>
            <a:off x="107504" y="1628800"/>
            <a:ext cx="5184576" cy="5229200"/>
          </a:xfrm>
        </p:spPr>
        <p:txBody>
          <a:bodyPr>
            <a:normAutofit lnSpcReduction="10000"/>
          </a:bodyPr>
          <a:lstStyle/>
          <a:p>
            <a:pPr>
              <a:lnSpc>
                <a:spcPct val="150000"/>
              </a:lnSpc>
            </a:pPr>
            <a:r>
              <a:rPr lang="de-DE" dirty="0" smtClean="0"/>
              <a:t>Wenn der Fluchtweg versperrt ist:</a:t>
            </a:r>
          </a:p>
          <a:p>
            <a:pPr lvl="1">
              <a:lnSpc>
                <a:spcPct val="150000"/>
              </a:lnSpc>
            </a:pPr>
            <a:r>
              <a:rPr lang="de-DE" dirty="0" smtClean="0"/>
              <a:t>Sich vom Brandherd entfernen</a:t>
            </a:r>
          </a:p>
          <a:p>
            <a:pPr lvl="1">
              <a:lnSpc>
                <a:spcPct val="150000"/>
              </a:lnSpc>
            </a:pPr>
            <a:r>
              <a:rPr lang="de-DE" dirty="0" smtClean="0"/>
              <a:t>Türen schließen</a:t>
            </a:r>
          </a:p>
          <a:p>
            <a:pPr lvl="1">
              <a:lnSpc>
                <a:spcPct val="150000"/>
              </a:lnSpc>
            </a:pPr>
            <a:r>
              <a:rPr lang="de-DE" dirty="0" smtClean="0"/>
              <a:t>Türritzen abdichten</a:t>
            </a:r>
          </a:p>
          <a:p>
            <a:pPr lvl="1">
              <a:lnSpc>
                <a:spcPct val="150000"/>
              </a:lnSpc>
            </a:pPr>
            <a:r>
              <a:rPr lang="de-DE" dirty="0" smtClean="0"/>
              <a:t>Ein Fenster öffnen</a:t>
            </a:r>
          </a:p>
          <a:p>
            <a:pPr marL="365760" lvl="1" indent="0">
              <a:lnSpc>
                <a:spcPct val="150000"/>
              </a:lnSpc>
              <a:buNone/>
            </a:pPr>
            <a:r>
              <a:rPr lang="de-DE" dirty="0"/>
              <a:t> </a:t>
            </a:r>
            <a:r>
              <a:rPr lang="de-DE" dirty="0" smtClean="0"/>
              <a:t>  und sich bemerkbar machen</a:t>
            </a:r>
            <a:endParaRPr lang="de-DE" dirty="0"/>
          </a:p>
          <a:p>
            <a:pPr lvl="1">
              <a:lnSpc>
                <a:spcPct val="150000"/>
              </a:lnSpc>
            </a:pPr>
            <a:r>
              <a:rPr lang="de-DE" dirty="0" smtClean="0"/>
              <a:t>Rettung abwarten</a:t>
            </a:r>
          </a:p>
          <a:p>
            <a:pPr marL="365760" lvl="1" indent="0">
              <a:buNone/>
            </a:pPr>
            <a:endParaRPr lang="de-DE" dirty="0"/>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298" t="67084" r="46652" b="6225"/>
          <a:stretch/>
        </p:blipFill>
        <p:spPr bwMode="auto">
          <a:xfrm>
            <a:off x="4932040" y="2420888"/>
            <a:ext cx="3960441" cy="4145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6836491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dirty="0" smtClean="0"/>
              <a:t>Wie verhalte </a:t>
            </a:r>
            <a:br>
              <a:rPr lang="de-DE" dirty="0" smtClean="0"/>
            </a:br>
            <a:r>
              <a:rPr lang="de-DE" dirty="0" smtClean="0"/>
              <a:t>ich mich im Brandfall</a:t>
            </a:r>
            <a:endParaRPr lang="de-DE" dirty="0"/>
          </a:p>
        </p:txBody>
      </p:sp>
      <p:sp>
        <p:nvSpPr>
          <p:cNvPr id="3" name="Inhaltsplatzhalter 2"/>
          <p:cNvSpPr>
            <a:spLocks noGrp="1"/>
          </p:cNvSpPr>
          <p:nvPr>
            <p:ph sz="quarter" idx="1"/>
          </p:nvPr>
        </p:nvSpPr>
        <p:spPr>
          <a:xfrm>
            <a:off x="251520" y="1628800"/>
            <a:ext cx="8153400" cy="4495800"/>
          </a:xfrm>
        </p:spPr>
        <p:txBody>
          <a:bodyPr/>
          <a:lstStyle/>
          <a:p>
            <a:r>
              <a:rPr lang="de-DE" dirty="0" smtClean="0"/>
              <a:t>Einheitliche Notrufnummer: </a:t>
            </a:r>
            <a:endParaRPr lang="de-DE" sz="3600" b="1" dirty="0" smtClean="0">
              <a:solidFill>
                <a:srgbClr val="FF0000"/>
              </a:solidFill>
            </a:endParaRPr>
          </a:p>
          <a:p>
            <a:pPr lvl="1"/>
            <a:r>
              <a:rPr lang="de-DE" dirty="0" smtClean="0"/>
              <a:t>Wer meldet ?</a:t>
            </a:r>
          </a:p>
          <a:p>
            <a:pPr lvl="1"/>
            <a:r>
              <a:rPr lang="de-DE" dirty="0" smtClean="0"/>
              <a:t>Was </a:t>
            </a:r>
            <a:r>
              <a:rPr lang="de-DE" dirty="0" smtClean="0"/>
              <a:t>ist passiert ?</a:t>
            </a:r>
          </a:p>
          <a:p>
            <a:pPr lvl="1"/>
            <a:r>
              <a:rPr lang="de-DE" dirty="0" smtClean="0"/>
              <a:t>Wo wird die </a:t>
            </a:r>
            <a:r>
              <a:rPr lang="de-DE" dirty="0" smtClean="0"/>
              <a:t>Feuerwehr</a:t>
            </a:r>
            <a:br>
              <a:rPr lang="de-DE" dirty="0" smtClean="0"/>
            </a:br>
            <a:r>
              <a:rPr lang="de-DE" dirty="0" smtClean="0"/>
              <a:t>gebracht </a:t>
            </a:r>
            <a:r>
              <a:rPr lang="de-DE" dirty="0" smtClean="0"/>
              <a:t>?</a:t>
            </a:r>
          </a:p>
          <a:p>
            <a:pPr lvl="1"/>
            <a:r>
              <a:rPr lang="de-DE" dirty="0" smtClean="0"/>
              <a:t>Wie ist die Lage ?</a:t>
            </a:r>
            <a:endParaRPr lang="de-D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3423" y="2204864"/>
            <a:ext cx="4344225" cy="4514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5476817" y="2708920"/>
            <a:ext cx="1471447" cy="769441"/>
          </a:xfrm>
          <a:prstGeom prst="rect">
            <a:avLst/>
          </a:prstGeom>
          <a:noFill/>
        </p:spPr>
        <p:txBody>
          <a:bodyPr wrap="square" rtlCol="0">
            <a:spAutoFit/>
          </a:bodyPr>
          <a:lstStyle/>
          <a:p>
            <a:pPr algn="ctr"/>
            <a:r>
              <a:rPr lang="de-DE" sz="4400" b="1" dirty="0" smtClean="0">
                <a:solidFill>
                  <a:srgbClr val="FF0000"/>
                </a:solidFill>
                <a:latin typeface="Arial Black" panose="020B0A04020102020204" pitchFamily="34" charset="0"/>
                <a:cs typeface="Arial" panose="020B0604020202020204" pitchFamily="34" charset="0"/>
              </a:rPr>
              <a:t>112</a:t>
            </a:r>
            <a:endParaRPr lang="de-DE" sz="4400" b="1" dirty="0">
              <a:solidFill>
                <a:srgbClr val="FF0000"/>
              </a:solidFill>
              <a:latin typeface="Arial Black" panose="020B0A04020102020204" pitchFamily="34" charset="0"/>
              <a:cs typeface="Arial" panose="020B0604020202020204" pitchFamily="34" charset="0"/>
            </a:endParaRPr>
          </a:p>
        </p:txBody>
      </p:sp>
      <p:pic>
        <p:nvPicPr>
          <p:cNvPr id="8"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19672" y="4484389"/>
            <a:ext cx="2935633" cy="2234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2722" y="1556792"/>
            <a:ext cx="1327430" cy="660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6491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idx="1"/>
          </p:nvPr>
        </p:nvSpPr>
        <p:spPr/>
        <p:txBody>
          <a:bodyPr/>
          <a:lstStyle/>
          <a:p>
            <a:endParaRPr lang="de-DE" dirty="0"/>
          </a:p>
        </p:txBody>
      </p:sp>
      <p:sp>
        <p:nvSpPr>
          <p:cNvPr id="4" name="Titel 3"/>
          <p:cNvSpPr>
            <a:spLocks noGrp="1"/>
          </p:cNvSpPr>
          <p:nvPr>
            <p:ph type="title"/>
          </p:nvPr>
        </p:nvSpPr>
        <p:spPr>
          <a:xfrm>
            <a:off x="1376536" y="1484784"/>
            <a:ext cx="7731968" cy="1106016"/>
          </a:xfrm>
        </p:spPr>
        <p:txBody>
          <a:bodyPr>
            <a:noAutofit/>
          </a:bodyPr>
          <a:lstStyle/>
          <a:p>
            <a:r>
              <a:rPr lang="de-DE" sz="5400" dirty="0" smtClean="0"/>
              <a:t>Die Feuerwehr im Einsatz</a:t>
            </a:r>
            <a:endParaRPr lang="de-DE" sz="5400" dirty="0"/>
          </a:p>
        </p:txBody>
      </p:sp>
    </p:spTree>
    <p:extLst>
      <p:ext uri="{BB962C8B-B14F-4D97-AF65-F5344CB8AC3E}">
        <p14:creationId xmlns:p14="http://schemas.microsoft.com/office/powerpoint/2010/main" val="990934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feuerwehr-jenesien.net/4/images/440_0_3028023_876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794768" y="4164533"/>
            <a:ext cx="1256660" cy="263733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Autofit/>
          </a:bodyPr>
          <a:lstStyle/>
          <a:p>
            <a:r>
              <a:rPr lang="de-DE" dirty="0" smtClean="0"/>
              <a:t>Die Alarmierung</a:t>
            </a:r>
            <a:br>
              <a:rPr lang="de-DE" dirty="0" smtClean="0"/>
            </a:br>
            <a:r>
              <a:rPr lang="de-DE" dirty="0" smtClean="0"/>
              <a:t>der Feuerwehr</a:t>
            </a:r>
            <a:endParaRPr lang="de-DE" dirty="0"/>
          </a:p>
        </p:txBody>
      </p:sp>
      <p:sp>
        <p:nvSpPr>
          <p:cNvPr id="3" name="Inhaltsplatzhalter 2"/>
          <p:cNvSpPr>
            <a:spLocks noGrp="1"/>
          </p:cNvSpPr>
          <p:nvPr>
            <p:ph sz="quarter" idx="1"/>
          </p:nvPr>
        </p:nvSpPr>
        <p:spPr/>
        <p:txBody>
          <a:bodyPr/>
          <a:lstStyle/>
          <a:p>
            <a:r>
              <a:rPr lang="de-DE" dirty="0" smtClean="0"/>
              <a:t>Alle Notrufe der Feuerwehr gehen in Südtirol bei der Landesnotrufzentrale ein</a:t>
            </a:r>
          </a:p>
          <a:p>
            <a:endParaRPr lang="de-DE" dirty="0"/>
          </a:p>
          <a:p>
            <a:endParaRPr lang="de-DE" dirty="0" smtClean="0"/>
          </a:p>
          <a:p>
            <a:r>
              <a:rPr lang="de-DE" dirty="0" smtClean="0"/>
              <a:t>Von dort aus werden die Feuerwehren mit Piepser oder Sirene alarmiert</a:t>
            </a:r>
          </a:p>
          <a:p>
            <a:pPr marL="0" indent="0">
              <a:buNone/>
            </a:pPr>
            <a:endParaRPr lang="de-DE" dirty="0" smtClean="0"/>
          </a:p>
          <a:p>
            <a:pPr marL="0" indent="0">
              <a:buNone/>
            </a:pPr>
            <a:endParaRPr lang="de-DE" dirty="0"/>
          </a:p>
          <a:p>
            <a:pPr marL="0" indent="0">
              <a:buNone/>
            </a:pPr>
            <a:endParaRPr lang="de-DE" dirty="0"/>
          </a:p>
        </p:txBody>
      </p:sp>
      <p:pic>
        <p:nvPicPr>
          <p:cNvPr id="1032" name="Picture 8" descr="http://www.stol.it/var/ezflow_site/storage/images/media/images/bildverwaltung/artikel_chronik_im_ueberblick_lokal/notrufzentrale/5371261-1-ger-DE/notrufzentrale_artikelBo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895" y="2233878"/>
            <a:ext cx="2594048" cy="1450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I:\Alarmmittel\PRE POCSAG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4365104"/>
            <a:ext cx="1609727" cy="223619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I:\Alarmmittel\Sirene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95536" y="4653136"/>
            <a:ext cx="3402693" cy="204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1219809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Die Feuerwehr im Einsatz</a:t>
            </a:r>
            <a:endParaRPr lang="de-DE" dirty="0"/>
          </a:p>
        </p:txBody>
      </p:sp>
      <p:sp>
        <p:nvSpPr>
          <p:cNvPr id="3" name="Inhaltsplatzhalter 2"/>
          <p:cNvSpPr>
            <a:spLocks noGrp="1"/>
          </p:cNvSpPr>
          <p:nvPr>
            <p:ph sz="quarter" idx="1"/>
          </p:nvPr>
        </p:nvSpPr>
        <p:spPr/>
        <p:txBody>
          <a:bodyPr>
            <a:normAutofit lnSpcReduction="10000"/>
          </a:bodyPr>
          <a:lstStyle/>
          <a:p>
            <a:r>
              <a:rPr lang="de-DE" dirty="0" smtClean="0"/>
              <a:t>Bevor die Feuerwehrleute zum Einsatz ausrücken müssen sie sich im Gerätehaus vollständig ausrüsten</a:t>
            </a:r>
          </a:p>
          <a:p>
            <a:r>
              <a:rPr lang="de-DE" dirty="0" smtClean="0"/>
              <a:t>Die Schutzkleidung besteht aus:</a:t>
            </a:r>
          </a:p>
          <a:p>
            <a:pPr lvl="1"/>
            <a:r>
              <a:rPr lang="de-DE" dirty="0" smtClean="0"/>
              <a:t>Feuerwehrstiefel</a:t>
            </a:r>
          </a:p>
          <a:p>
            <a:pPr lvl="1"/>
            <a:r>
              <a:rPr lang="de-DE" dirty="0" smtClean="0"/>
              <a:t>Schutzhose</a:t>
            </a:r>
          </a:p>
          <a:p>
            <a:pPr lvl="1"/>
            <a:r>
              <a:rPr lang="de-DE" dirty="0" smtClean="0"/>
              <a:t>Schutzjacke</a:t>
            </a:r>
          </a:p>
          <a:p>
            <a:pPr lvl="1"/>
            <a:r>
              <a:rPr lang="de-DE" dirty="0" smtClean="0"/>
              <a:t>Feuerwehrgurt</a:t>
            </a:r>
          </a:p>
          <a:p>
            <a:pPr lvl="1"/>
            <a:r>
              <a:rPr lang="de-DE" dirty="0" smtClean="0"/>
              <a:t>Feuerwehrhelm</a:t>
            </a:r>
          </a:p>
          <a:p>
            <a:pPr lvl="1"/>
            <a:r>
              <a:rPr lang="de-DE" dirty="0" smtClean="0"/>
              <a:t>Handschuhe</a:t>
            </a:r>
          </a:p>
          <a:p>
            <a:pPr lvl="1"/>
            <a:r>
              <a:rPr lang="de-DE" dirty="0" smtClean="0"/>
              <a:t>Eventuell Zusatzausrüstung </a:t>
            </a:r>
          </a:p>
          <a:p>
            <a:pPr lvl="1"/>
            <a:endParaRPr lang="de-DE" dirty="0"/>
          </a:p>
        </p:txBody>
      </p:sp>
      <p:pic>
        <p:nvPicPr>
          <p:cNvPr id="205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72470" y="3250256"/>
            <a:ext cx="3845444" cy="2931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9254422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Die Feuerwehr im Einsatz</a:t>
            </a:r>
            <a:endParaRPr lang="de-DE" dirty="0"/>
          </a:p>
        </p:txBody>
      </p:sp>
      <p:sp>
        <p:nvSpPr>
          <p:cNvPr id="3" name="Inhaltsplatzhalter 2"/>
          <p:cNvSpPr>
            <a:spLocks noGrp="1"/>
          </p:cNvSpPr>
          <p:nvPr>
            <p:ph sz="quarter" idx="1"/>
          </p:nvPr>
        </p:nvSpPr>
        <p:spPr/>
        <p:txBody>
          <a:bodyPr/>
          <a:lstStyle/>
          <a:p>
            <a:r>
              <a:rPr lang="de-DE" dirty="0" smtClean="0"/>
              <a:t>An der Einsatzstelle werden Schläuche eingesetzt, um das Wasser über ein Strahlrohr zum Brand zu befördern</a:t>
            </a:r>
            <a:endParaRPr lang="de-DE" dirty="0"/>
          </a:p>
        </p:txBody>
      </p:sp>
      <p:pic>
        <p:nvPicPr>
          <p:cNvPr id="2053"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267744" y="2996952"/>
            <a:ext cx="4859932" cy="368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1219809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Die Feuerwehr im Einsatz</a:t>
            </a:r>
            <a:endParaRPr lang="de-DE" dirty="0"/>
          </a:p>
        </p:txBody>
      </p:sp>
      <p:sp>
        <p:nvSpPr>
          <p:cNvPr id="3" name="Inhaltsplatzhalter 2"/>
          <p:cNvSpPr>
            <a:spLocks noGrp="1"/>
          </p:cNvSpPr>
          <p:nvPr>
            <p:ph sz="quarter" idx="1"/>
          </p:nvPr>
        </p:nvSpPr>
        <p:spPr/>
        <p:txBody>
          <a:bodyPr/>
          <a:lstStyle/>
          <a:p>
            <a:r>
              <a:rPr lang="de-DE" dirty="0" smtClean="0"/>
              <a:t>Für die Rettung von Personen werden unterschiedliche Leitern eingesetzt</a:t>
            </a:r>
          </a:p>
          <a:p>
            <a:r>
              <a:rPr lang="de-DE" dirty="0" smtClean="0"/>
              <a:t>Schiebeleiter oder Drehleitern</a:t>
            </a:r>
            <a:endParaRPr lang="de-DE" dirty="0"/>
          </a:p>
        </p:txBody>
      </p:sp>
      <p:pic>
        <p:nvPicPr>
          <p:cNvPr id="205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67744" y="3207558"/>
            <a:ext cx="4732312" cy="3621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1219809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Die Feuerwehr im Einsatz</a:t>
            </a:r>
            <a:endParaRPr lang="de-DE" dirty="0"/>
          </a:p>
        </p:txBody>
      </p:sp>
      <p:sp>
        <p:nvSpPr>
          <p:cNvPr id="3" name="Inhaltsplatzhalter 2"/>
          <p:cNvSpPr>
            <a:spLocks noGrp="1"/>
          </p:cNvSpPr>
          <p:nvPr>
            <p:ph sz="quarter" idx="1"/>
          </p:nvPr>
        </p:nvSpPr>
        <p:spPr>
          <a:xfrm>
            <a:off x="440602" y="1844824"/>
            <a:ext cx="4680520" cy="4896544"/>
          </a:xfrm>
        </p:spPr>
        <p:txBody>
          <a:bodyPr/>
          <a:lstStyle/>
          <a:p>
            <a:r>
              <a:rPr lang="de-DE" dirty="0" smtClean="0"/>
              <a:t>Nach dem Einsatz muss wieder alles zusammengeräumt werden</a:t>
            </a:r>
          </a:p>
          <a:p>
            <a:pPr marL="0" indent="0">
              <a:buNone/>
            </a:pPr>
            <a:r>
              <a:rPr lang="de-DE" dirty="0" smtClean="0"/>
              <a:t> </a:t>
            </a:r>
          </a:p>
          <a:p>
            <a:r>
              <a:rPr lang="de-DE" dirty="0" smtClean="0"/>
              <a:t>Der Einsatz ist erst dann zu Ende wenn alle Geräte im </a:t>
            </a:r>
            <a:r>
              <a:rPr lang="de-DE" dirty="0"/>
              <a:t>F</a:t>
            </a:r>
            <a:r>
              <a:rPr lang="de-DE" dirty="0" smtClean="0"/>
              <a:t>euerwehrhaus wieder verstaut sind</a:t>
            </a:r>
            <a:endParaRPr lang="de-DE" dirty="0"/>
          </a:p>
        </p:txBody>
      </p:sp>
      <p:pic>
        <p:nvPicPr>
          <p:cNvPr id="2053"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929786" y="2492896"/>
            <a:ext cx="4120278"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1219809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p:txBody>
          <a:bodyPr>
            <a:noAutofit/>
          </a:bodyPr>
          <a:lstStyle/>
          <a:p>
            <a:pPr algn="r"/>
            <a:r>
              <a:rPr lang="de-AT" sz="3600" dirty="0" smtClean="0"/>
              <a:t>Die Feuerwehr zu Besuch</a:t>
            </a:r>
            <a:endParaRPr lang="de-AT" sz="3600" dirty="0"/>
          </a:p>
        </p:txBody>
      </p:sp>
      <p:sp>
        <p:nvSpPr>
          <p:cNvPr id="7" name="Untertitel 2"/>
          <p:cNvSpPr txBox="1">
            <a:spLocks/>
          </p:cNvSpPr>
          <p:nvPr/>
        </p:nvSpPr>
        <p:spPr>
          <a:xfrm>
            <a:off x="9209" y="6093296"/>
            <a:ext cx="2258535" cy="685800"/>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r>
              <a:rPr lang="de-AT" sz="2300" dirty="0" smtClean="0"/>
              <a:t>FF Dorf</a:t>
            </a:r>
            <a:endParaRPr lang="de-AT" sz="2300" dirty="0"/>
          </a:p>
        </p:txBody>
      </p:sp>
      <p:sp>
        <p:nvSpPr>
          <p:cNvPr id="9" name="Titel 1"/>
          <p:cNvSpPr>
            <a:spLocks noGrp="1"/>
          </p:cNvSpPr>
          <p:nvPr>
            <p:ph type="ctrTitle"/>
          </p:nvPr>
        </p:nvSpPr>
        <p:spPr>
          <a:xfrm>
            <a:off x="3563888" y="3730355"/>
            <a:ext cx="4929222" cy="1214264"/>
          </a:xfrm>
        </p:spPr>
        <p:txBody>
          <a:bodyPr>
            <a:noAutofit/>
          </a:bodyPr>
          <a:lstStyle/>
          <a:p>
            <a:pPr algn="ctr"/>
            <a:r>
              <a:rPr lang="de-DE" sz="5000" dirty="0" smtClean="0">
                <a:solidFill>
                  <a:schemeClr val="tx1"/>
                </a:solidFill>
              </a:rPr>
              <a:t>Danke für die Aufmerksamkeit</a:t>
            </a:r>
            <a:endParaRPr lang="de-AT" sz="5000" dirty="0">
              <a:solidFill>
                <a:schemeClr val="tx1"/>
              </a:solidFill>
            </a:endParaRPr>
          </a:p>
        </p:txBody>
      </p:sp>
      <p:pic>
        <p:nvPicPr>
          <p:cNvPr id="11"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403444"/>
            <a:ext cx="2688752" cy="2286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44966" y="403443"/>
            <a:ext cx="2579627" cy="2286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5536" y="403444"/>
            <a:ext cx="2702506" cy="2286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86800" y="2924944"/>
            <a:ext cx="2702506" cy="2825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36507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DE" sz="5400" dirty="0" smtClean="0"/>
              <a:t>Aufgaben der Feuerwehr</a:t>
            </a:r>
            <a:endParaRPr lang="de-DE" sz="5400" dirty="0"/>
          </a:p>
        </p:txBody>
      </p:sp>
    </p:spTree>
    <p:extLst>
      <p:ext uri="{BB962C8B-B14F-4D97-AF65-F5344CB8AC3E}">
        <p14:creationId xmlns:p14="http://schemas.microsoft.com/office/powerpoint/2010/main" val="15563752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Aufgaben der Feuerwehr</a:t>
            </a:r>
            <a:endParaRPr lang="de-DE" dirty="0"/>
          </a:p>
        </p:txBody>
      </p:sp>
      <p:sp>
        <p:nvSpPr>
          <p:cNvPr id="3" name="Inhaltsplatzhalter 2"/>
          <p:cNvSpPr>
            <a:spLocks noGrp="1"/>
          </p:cNvSpPr>
          <p:nvPr>
            <p:ph sz="quarter" idx="1"/>
          </p:nvPr>
        </p:nvSpPr>
        <p:spPr>
          <a:xfrm>
            <a:off x="827584" y="1556792"/>
            <a:ext cx="8153400" cy="4495800"/>
          </a:xfrm>
        </p:spPr>
        <p:txBody>
          <a:bodyPr/>
          <a:lstStyle/>
          <a:p>
            <a:r>
              <a:rPr lang="de-DE" dirty="0" smtClean="0"/>
              <a:t>Feuerwehr löscht Brände</a:t>
            </a:r>
            <a:endParaRPr lang="de-DE"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67" t="53970" r="44507" b="5160"/>
          <a:stretch/>
        </p:blipFill>
        <p:spPr bwMode="auto">
          <a:xfrm rot="5400000">
            <a:off x="2387535" y="1077582"/>
            <a:ext cx="4584953"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1564678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Aufgaben der Feuerwehr</a:t>
            </a:r>
            <a:endParaRPr lang="de-DE" dirty="0"/>
          </a:p>
        </p:txBody>
      </p:sp>
      <p:sp>
        <p:nvSpPr>
          <p:cNvPr id="3" name="Inhaltsplatzhalter 2"/>
          <p:cNvSpPr>
            <a:spLocks noGrp="1"/>
          </p:cNvSpPr>
          <p:nvPr>
            <p:ph sz="quarter" idx="1"/>
          </p:nvPr>
        </p:nvSpPr>
        <p:spPr/>
        <p:txBody>
          <a:bodyPr/>
          <a:lstStyle/>
          <a:p>
            <a:r>
              <a:rPr lang="de-DE" dirty="0" smtClean="0"/>
              <a:t>Feuerwehr hilft bei technischen Notfällen</a:t>
            </a:r>
            <a:endParaRPr lang="de-DE"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39" t="13889" r="44549" b="45472"/>
          <a:stretch/>
        </p:blipFill>
        <p:spPr bwMode="auto">
          <a:xfrm rot="5400000">
            <a:off x="2334634" y="1129748"/>
            <a:ext cx="4536504" cy="6562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4131990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Aufgaben der Feuerwehr</a:t>
            </a:r>
            <a:endParaRPr lang="de-DE" dirty="0"/>
          </a:p>
        </p:txBody>
      </p:sp>
      <p:sp>
        <p:nvSpPr>
          <p:cNvPr id="3" name="Inhaltsplatzhalter 2"/>
          <p:cNvSpPr>
            <a:spLocks noGrp="1"/>
          </p:cNvSpPr>
          <p:nvPr>
            <p:ph sz="quarter" idx="1"/>
          </p:nvPr>
        </p:nvSpPr>
        <p:spPr/>
        <p:txBody>
          <a:bodyPr/>
          <a:lstStyle/>
          <a:p>
            <a:r>
              <a:rPr lang="de-DE" dirty="0" smtClean="0"/>
              <a:t>Feuerwehr hilft bei Katastrophen</a:t>
            </a:r>
            <a:endParaRPr lang="de-DE"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652" t="54101" r="5443" b="6116"/>
          <a:stretch/>
        </p:blipFill>
        <p:spPr bwMode="auto">
          <a:xfrm rot="5400000">
            <a:off x="2377640" y="1300226"/>
            <a:ext cx="4371631" cy="6319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1371095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Aufgaben der Feuerwehr</a:t>
            </a:r>
            <a:endParaRPr lang="de-DE" dirty="0"/>
          </a:p>
        </p:txBody>
      </p:sp>
      <p:sp>
        <p:nvSpPr>
          <p:cNvPr id="3" name="Inhaltsplatzhalter 2"/>
          <p:cNvSpPr>
            <a:spLocks noGrp="1"/>
          </p:cNvSpPr>
          <p:nvPr>
            <p:ph sz="quarter" idx="1"/>
          </p:nvPr>
        </p:nvSpPr>
        <p:spPr/>
        <p:txBody>
          <a:bodyPr>
            <a:normAutofit/>
          </a:bodyPr>
          <a:lstStyle/>
          <a:p>
            <a:pPr>
              <a:spcBef>
                <a:spcPct val="50000"/>
              </a:spcBef>
            </a:pPr>
            <a:r>
              <a:rPr lang="de-DE" altLang="de-DE" dirty="0"/>
              <a:t>Die Feuerwehr informiert die Bevölkerung über Brandgefahren, Brandverhütung, das richtige Verhalten bei Notfällen und stellt ihre Arbeit vor.</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47664" y="3212976"/>
            <a:ext cx="5976664" cy="34147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43929755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alathea">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Galathea">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alathea">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0</TotalTime>
  <Words>1972</Words>
  <Application>Microsoft Office PowerPoint</Application>
  <PresentationFormat>Bildschirmpräsentation (4:3)</PresentationFormat>
  <Paragraphs>288</Paragraphs>
  <Slides>49</Slides>
  <Notes>26</Notes>
  <HiddenSlides>0</HiddenSlides>
  <MMClips>0</MMClips>
  <ScaleCrop>false</ScaleCrop>
  <HeadingPairs>
    <vt:vector size="4" baseType="variant">
      <vt:variant>
        <vt:lpstr>Design</vt:lpstr>
      </vt:variant>
      <vt:variant>
        <vt:i4>1</vt:i4>
      </vt:variant>
      <vt:variant>
        <vt:lpstr>Folientitel</vt:lpstr>
      </vt:variant>
      <vt:variant>
        <vt:i4>49</vt:i4>
      </vt:variant>
    </vt:vector>
  </HeadingPairs>
  <TitlesOfParts>
    <vt:vector size="50" baseType="lpstr">
      <vt:lpstr>Galathea</vt:lpstr>
      <vt:lpstr>Herzlich Willkommen</vt:lpstr>
      <vt:lpstr>Inhalt</vt:lpstr>
      <vt:lpstr>Vorstellung der Feuerwehr</vt:lpstr>
      <vt:lpstr>Freiwillige Feuerwehr Dorf</vt:lpstr>
      <vt:lpstr>Aufgaben der Feuerwehr</vt:lpstr>
      <vt:lpstr>Aufgaben der Feuerwehr</vt:lpstr>
      <vt:lpstr>Aufgaben der Feuerwehr</vt:lpstr>
      <vt:lpstr>Aufgaben der Feuerwehr</vt:lpstr>
      <vt:lpstr>Aufgaben der Feuerwehr</vt:lpstr>
      <vt:lpstr>Die Feuerwehr informiert</vt:lpstr>
      <vt:lpstr>PowerPoint-Präsentation</vt:lpstr>
      <vt:lpstr>Feuer Freund des Menschen</vt:lpstr>
      <vt:lpstr>Die Gefahren des Feuers</vt:lpstr>
      <vt:lpstr>Feuer und Gefahr</vt:lpstr>
      <vt:lpstr>Wie entsteht Feuer?</vt:lpstr>
      <vt:lpstr>Feuer braucht Luft</vt:lpstr>
      <vt:lpstr>Wie wurde früher Feuer gemacht?</vt:lpstr>
      <vt:lpstr>Wie wird heute Feuer gemacht?</vt:lpstr>
      <vt:lpstr>Was ist brennbar?</vt:lpstr>
      <vt:lpstr>Was ist brennbar?</vt:lpstr>
      <vt:lpstr>Experiment brennbares  Material</vt:lpstr>
      <vt:lpstr>Löschmöglichkeiten</vt:lpstr>
      <vt:lpstr>Brandgefahren</vt:lpstr>
      <vt:lpstr>Brandgefahren</vt:lpstr>
      <vt:lpstr>Vorsicht Gefahr</vt:lpstr>
      <vt:lpstr>Gefahr in der Küche</vt:lpstr>
      <vt:lpstr>Vorsicht Gefahr</vt:lpstr>
      <vt:lpstr>Vorsicht Gefahr</vt:lpstr>
      <vt:lpstr>Vorsicht Gefahr</vt:lpstr>
      <vt:lpstr>Vorsicht Gefahr</vt:lpstr>
      <vt:lpstr>Vorsicht Gefahr</vt:lpstr>
      <vt:lpstr>Wie vermeide ich ein Feuer?</vt:lpstr>
      <vt:lpstr>Vorsicht Gefahr</vt:lpstr>
      <vt:lpstr>Vorsicht Gefahr</vt:lpstr>
      <vt:lpstr>Wie verhalte ich mich im Brandfall</vt:lpstr>
      <vt:lpstr>Retten, Flüchten, Helfen</vt:lpstr>
      <vt:lpstr>Wie verhalte  ich mich im Brandfall</vt:lpstr>
      <vt:lpstr>Retten, Flüchten, Helfen</vt:lpstr>
      <vt:lpstr>Wie verhalte  ich mich im Brandfall</vt:lpstr>
      <vt:lpstr>Wie verhalte  ich mich im Brandfall</vt:lpstr>
      <vt:lpstr>Wie verhalte  ich mich im Brandfall </vt:lpstr>
      <vt:lpstr>Wie verhalte  ich mich im Brandfall</vt:lpstr>
      <vt:lpstr>Die Feuerwehr im Einsatz</vt:lpstr>
      <vt:lpstr>Die Alarmierung der Feuerwehr</vt:lpstr>
      <vt:lpstr>Die Feuerwehr im Einsatz</vt:lpstr>
      <vt:lpstr>Die Feuerwehr im Einsatz</vt:lpstr>
      <vt:lpstr>Die Feuerwehr im Einsatz</vt:lpstr>
      <vt:lpstr>Die Feuerwehr im Einsatz</vt:lpstr>
      <vt:lpstr>Danke für die Aufmerksamkeit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Firefighting</dc:title>
  <dc:creator>David</dc:creator>
  <cp:lastModifiedBy>Christian.Dichristin@lfvbz.it</cp:lastModifiedBy>
  <cp:revision>356</cp:revision>
  <cp:lastPrinted>2015-10-08T11:37:58Z</cp:lastPrinted>
  <dcterms:created xsi:type="dcterms:W3CDTF">2014-02-17T14:20:29Z</dcterms:created>
  <dcterms:modified xsi:type="dcterms:W3CDTF">2018-03-12T10:18:22Z</dcterms:modified>
</cp:coreProperties>
</file>