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handoutMasterIdLst>
    <p:handoutMasterId r:id="rId53"/>
  </p:handoutMasterIdLst>
  <p:sldIdLst>
    <p:sldId id="544" r:id="rId2"/>
    <p:sldId id="536" r:id="rId3"/>
    <p:sldId id="519" r:id="rId4"/>
    <p:sldId id="517" r:id="rId5"/>
    <p:sldId id="518" r:id="rId6"/>
    <p:sldId id="505" r:id="rId7"/>
    <p:sldId id="506" r:id="rId8"/>
    <p:sldId id="507" r:id="rId9"/>
    <p:sldId id="508" r:id="rId10"/>
    <p:sldId id="473" r:id="rId11"/>
    <p:sldId id="516" r:id="rId12"/>
    <p:sldId id="509" r:id="rId13"/>
    <p:sldId id="510" r:id="rId14"/>
    <p:sldId id="520" r:id="rId15"/>
    <p:sldId id="545" r:id="rId16"/>
    <p:sldId id="546" r:id="rId17"/>
    <p:sldId id="524" r:id="rId18"/>
    <p:sldId id="525" r:id="rId19"/>
    <p:sldId id="511" r:id="rId20"/>
    <p:sldId id="543" r:id="rId21"/>
    <p:sldId id="542" r:id="rId22"/>
    <p:sldId id="547" r:id="rId23"/>
    <p:sldId id="514" r:id="rId24"/>
    <p:sldId id="521" r:id="rId25"/>
    <p:sldId id="464" r:id="rId26"/>
    <p:sldId id="529" r:id="rId27"/>
    <p:sldId id="465" r:id="rId28"/>
    <p:sldId id="466" r:id="rId29"/>
    <p:sldId id="541" r:id="rId30"/>
    <p:sldId id="468" r:id="rId31"/>
    <p:sldId id="469" r:id="rId32"/>
    <p:sldId id="470" r:id="rId33"/>
    <p:sldId id="534" r:id="rId34"/>
    <p:sldId id="526" r:id="rId35"/>
    <p:sldId id="549" r:id="rId36"/>
    <p:sldId id="522" r:id="rId37"/>
    <p:sldId id="531" r:id="rId38"/>
    <p:sldId id="459" r:id="rId39"/>
    <p:sldId id="532" r:id="rId40"/>
    <p:sldId id="460" r:id="rId41"/>
    <p:sldId id="461" r:id="rId42"/>
    <p:sldId id="462" r:id="rId43"/>
    <p:sldId id="463" r:id="rId44"/>
    <p:sldId id="523" r:id="rId45"/>
    <p:sldId id="476" r:id="rId46"/>
    <p:sldId id="530" r:id="rId47"/>
    <p:sldId id="477" r:id="rId48"/>
    <p:sldId id="478" r:id="rId49"/>
    <p:sldId id="479" r:id="rId50"/>
    <p:sldId id="502" r:id="rId51"/>
  </p:sldIdLst>
  <p:sldSz cx="9144000" cy="6858000" type="screen4x3"/>
  <p:notesSz cx="6735763" cy="98663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16" autoAdjust="0"/>
    <p:restoredTop sz="83829" autoAdjust="0"/>
  </p:normalViewPr>
  <p:slideViewPr>
    <p:cSldViewPr>
      <p:cViewPr varScale="1">
        <p:scale>
          <a:sx n="94" d="100"/>
          <a:sy n="94" d="100"/>
        </p:scale>
        <p:origin x="-2076" y="-96"/>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7602A5DC-898D-4826-B5D4-1C2D086DFBDA}" type="datetimeFigureOut">
              <a:rPr lang="de-DE" smtClean="0"/>
              <a:t>12.03.2018</a:t>
            </a:fld>
            <a:endParaRPr lang="it-IT"/>
          </a:p>
        </p:txBody>
      </p:sp>
      <p:sp>
        <p:nvSpPr>
          <p:cNvPr id="4" name="Fußzeilenplatzhalt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5474837A-3C34-47BC-8BB2-4D6E6D51EA33}" type="slidenum">
              <a:rPr lang="de-DE" smtClean="0"/>
              <a:t>‹Nr.›</a:t>
            </a:fld>
            <a:endParaRPr lang="it-IT"/>
          </a:p>
        </p:txBody>
      </p:sp>
    </p:spTree>
    <p:extLst>
      <p:ext uri="{BB962C8B-B14F-4D97-AF65-F5344CB8AC3E}">
        <p14:creationId xmlns:p14="http://schemas.microsoft.com/office/powerpoint/2010/main" val="2167690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D697AA8-27B8-4CAA-AFE9-B736475C94A0}" type="datetimeFigureOut">
              <a:rPr lang="de-DE" smtClean="0"/>
              <a:pPr/>
              <a:t>12.03.2018</a:t>
            </a:fld>
            <a:endParaRPr lang="it-IT"/>
          </a:p>
        </p:txBody>
      </p:sp>
      <p:sp>
        <p:nvSpPr>
          <p:cNvPr id="4" name="Folienbildplatzhalt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8A6AED39-5378-4FFE-B161-677D2A3AA152}" type="slidenum">
              <a:rPr lang="de-DE" smtClean="0"/>
              <a:pPr/>
              <a:t>‹Nr.›</a:t>
            </a:fld>
            <a:endParaRPr lang="it-IT"/>
          </a:p>
        </p:txBody>
      </p:sp>
    </p:spTree>
    <p:extLst>
      <p:ext uri="{BB962C8B-B14F-4D97-AF65-F5344CB8AC3E}">
        <p14:creationId xmlns:p14="http://schemas.microsoft.com/office/powerpoint/2010/main" val="226276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e.wikipedia.org/wiki/Feuer"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e.wikipedia.org/wiki/Energie" TargetMode="External"/><Relationship Id="rId5" Type="http://schemas.openxmlformats.org/officeDocument/2006/relationships/hyperlink" Target="https://de.wikipedia.org/wiki/Sauerstoff" TargetMode="External"/><Relationship Id="rId4" Type="http://schemas.openxmlformats.org/officeDocument/2006/relationships/hyperlink" Target="https://de.wikipedia.org/wiki/Brennstof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3</a:t>
            </a:fld>
            <a:endParaRPr lang="it-IT"/>
          </a:p>
        </p:txBody>
      </p:sp>
    </p:spTree>
    <p:extLst>
      <p:ext uri="{BB962C8B-B14F-4D97-AF65-F5344CB8AC3E}">
        <p14:creationId xmlns:p14="http://schemas.microsoft.com/office/powerpoint/2010/main" val="3529446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smtClean="0">
                <a:solidFill>
                  <a:schemeClr val="tx1"/>
                </a:solidFill>
                <a:latin typeface="+mn-lt"/>
              </a:rPr>
              <a:t>Fuoco come nemico</a:t>
            </a:r>
          </a:p>
          <a:p>
            <a:r>
              <a:rPr lang="de-DE" sz="1200" b="0" i="0" u="none" strike="noStrike" kern="1200" baseline="0" dirty="0" smtClean="0">
                <a:solidFill>
                  <a:schemeClr val="tx1"/>
                </a:solidFill>
                <a:latin typeface="+mn-lt"/>
              </a:rPr>
              <a:t>Quando il fuoco lascia la sua posizione corretta e le fiamme diventano grandi e caldissime, esso si trasforma in nemico. Il fuoco provoca</a:t>
            </a:r>
          </a:p>
          <a:p>
            <a:r>
              <a:rPr lang="de-DE" sz="1200" b="0" i="0" u="none" strike="noStrike" kern="1200" baseline="0" dirty="0" smtClean="0">
                <a:solidFill>
                  <a:schemeClr val="tx1"/>
                </a:solidFill>
                <a:latin typeface="+mn-lt"/>
              </a:rPr>
              <a:t>dolore e ustioni. Il fuoco può distruggere quasi tutto.</a:t>
            </a:r>
            <a:endParaRPr lang="it-IT" dirty="0" smtClean="0"/>
          </a:p>
          <a:p>
            <a:r>
              <a:rPr dirty="0" smtClean="0"/>
              <a:t>La forza distruttiva del fuoco può essere spiegata con degli esempi, come l'incendio di un negozio, di un bosco,</a:t>
            </a:r>
          </a:p>
          <a:p>
            <a:r>
              <a:rPr dirty="0" smtClean="0"/>
              <a:t>di un appartamento o di una mansarda.</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13</a:t>
            </a:fld>
            <a:endParaRPr lang="it-IT"/>
          </a:p>
        </p:txBody>
      </p:sp>
    </p:spTree>
    <p:extLst>
      <p:ext uri="{BB962C8B-B14F-4D97-AF65-F5344CB8AC3E}">
        <p14:creationId xmlns:p14="http://schemas.microsoft.com/office/powerpoint/2010/main" val="267214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de-DE" b="1" dirty="0" smtClean="0">
                <a:effectLst/>
              </a:rPr>
              <a:t>Il triangolo della combustione</a:t>
            </a:r>
          </a:p>
          <a:p>
            <a:pPr rtl="0"/>
            <a:r>
              <a:rPr lang="de-DE" dirty="0" smtClean="0">
                <a:effectLst/>
              </a:rPr>
              <a:t>Con l'aiuto del triangolo della combustione spiegare le condizioni necessarie perché si accenda un </a:t>
            </a:r>
            <a:r>
              <a:rPr lang="de-DE" dirty="0" smtClean="0">
                <a:effectLst/>
                <a:hlinkClick r:id="rId3" tooltip="Feuer"/>
              </a:rPr>
              <a:t>fuoco</a:t>
            </a:r>
            <a:r>
              <a:rPr lang="de-DE" dirty="0" smtClean="0">
                <a:effectLst/>
              </a:rPr>
              <a:t>. È importante che ci siano tutte le condizioni.</a:t>
            </a:r>
          </a:p>
          <a:p>
            <a:pPr rtl="0"/>
            <a:r>
              <a:rPr lang="de-DE" dirty="0" smtClean="0">
                <a:effectLst/>
              </a:rPr>
              <a:t>Le tre condizioni presentate come triangolo della combustione sono:</a:t>
            </a:r>
          </a:p>
          <a:p>
            <a:pPr rtl="0"/>
            <a:r>
              <a:rPr lang="de-DE" dirty="0" smtClean="0">
                <a:effectLst/>
                <a:hlinkClick r:id="rId4" tooltip="Brennstoff"/>
              </a:rPr>
              <a:t>sostanza infiammabile</a:t>
            </a:r>
            <a:endParaRPr lang="it-IT" dirty="0" smtClean="0">
              <a:effectLst/>
            </a:endParaRPr>
          </a:p>
          <a:p>
            <a:pPr rtl="0"/>
            <a:r>
              <a:rPr lang="de-DE" dirty="0" smtClean="0">
                <a:effectLst/>
                <a:hlinkClick r:id="rId5" tooltip="Sauerstoff"/>
              </a:rPr>
              <a:t>ossigeno</a:t>
            </a:r>
            <a:endParaRPr lang="it-IT" dirty="0" smtClean="0">
              <a:effectLst/>
            </a:endParaRPr>
          </a:p>
          <a:p>
            <a:pPr rtl="0"/>
            <a:r>
              <a:rPr lang="de-DE" dirty="0" smtClean="0">
                <a:effectLst/>
                <a:hlinkClick r:id="rId6" tooltip="Energie"/>
              </a:rPr>
              <a:t>energia di accensione</a:t>
            </a:r>
            <a:endParaRPr lang="it-IT" dirty="0" smtClean="0">
              <a:effectLst/>
            </a:endParaRPr>
          </a:p>
          <a:p>
            <a:pPr rtl="0"/>
            <a:r>
              <a:rPr lang="de-DE" dirty="0" smtClean="0">
                <a:effectLst/>
              </a:rPr>
              <a:t>Anche il rapporto di miscelazione di queste tre condizioni influenza l'avvio del processo di combustione.</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15</a:t>
            </a:fld>
            <a:endParaRPr lang="it-IT"/>
          </a:p>
        </p:txBody>
      </p:sp>
    </p:spTree>
    <p:extLst>
      <p:ext uri="{BB962C8B-B14F-4D97-AF65-F5344CB8AC3E}">
        <p14:creationId xmlns:p14="http://schemas.microsoft.com/office/powerpoint/2010/main" val="1662343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Serve:</a:t>
            </a:r>
          </a:p>
          <a:p>
            <a:r>
              <a:rPr dirty="0" smtClean="0"/>
              <a:t>1 bicchiere piccolo</a:t>
            </a:r>
          </a:p>
          <a:p>
            <a:r>
              <a:rPr dirty="0" smtClean="0"/>
              <a:t>1 bicchiere medio</a:t>
            </a:r>
          </a:p>
          <a:p>
            <a:r>
              <a:rPr dirty="0" smtClean="0"/>
              <a:t>1 bicchiere grande</a:t>
            </a:r>
          </a:p>
          <a:p>
            <a:r>
              <a:rPr dirty="0" smtClean="0"/>
              <a:t>3 candeline</a:t>
            </a:r>
          </a:p>
          <a:p>
            <a:r>
              <a:rPr dirty="0" smtClean="0"/>
              <a:t>fiammiferi</a:t>
            </a:r>
          </a:p>
          <a:p>
            <a:endParaRPr lang="it-IT" baseline="0" dirty="0" smtClean="0"/>
          </a:p>
          <a:p>
            <a:r>
              <a:rPr lang="de-DE" sz="1200" b="1" i="0" u="none" strike="noStrike" kern="1200" baseline="0" dirty="0" smtClean="0">
                <a:solidFill>
                  <a:schemeClr val="tx1"/>
                </a:solidFill>
                <a:latin typeface="+mn-lt"/>
              </a:rPr>
              <a:t>Lavorate così:</a:t>
            </a:r>
          </a:p>
          <a:p>
            <a:r>
              <a:rPr lang="de-DE" sz="1200" b="0" i="0" u="none" strike="noStrike" kern="1200" baseline="0" dirty="0" smtClean="0">
                <a:solidFill>
                  <a:schemeClr val="tx1"/>
                </a:solidFill>
                <a:latin typeface="+mn-lt"/>
              </a:rPr>
              <a:t>1. Accendere la candelina.</a:t>
            </a:r>
          </a:p>
          <a:p>
            <a:r>
              <a:rPr lang="de-DE" sz="1200" b="0" i="0" u="none" strike="noStrike" kern="1200" baseline="0" dirty="0" smtClean="0">
                <a:solidFill>
                  <a:schemeClr val="tx1"/>
                </a:solidFill>
                <a:latin typeface="+mn-lt"/>
              </a:rPr>
              <a:t>2. </a:t>
            </a:r>
            <a:r>
              <a:rPr lang="de-DE" sz="1200" b="0" i="0" u="none" strike="noStrike" kern="1200" baseline="0" dirty="0" err="1" smtClean="0">
                <a:solidFill>
                  <a:schemeClr val="tx1"/>
                </a:solidFill>
                <a:latin typeface="+mn-lt"/>
              </a:rPr>
              <a:t>Rovesciare</a:t>
            </a:r>
            <a:r>
              <a:rPr lang="de-DE" sz="1200" b="0" i="0" u="none" strike="noStrike" kern="1200" baseline="0" dirty="0" smtClean="0">
                <a:solidFill>
                  <a:schemeClr val="tx1"/>
                </a:solidFill>
                <a:latin typeface="+mn-lt"/>
              </a:rPr>
              <a:t> i bicchieri contemporaneamente sulle candeline accese.</a:t>
            </a:r>
          </a:p>
          <a:p>
            <a:r>
              <a:rPr lang="de-DE" sz="1200" b="0" i="0" u="none" strike="noStrike" kern="1200" baseline="0" dirty="0" smtClean="0">
                <a:solidFill>
                  <a:schemeClr val="tx1"/>
                </a:solidFill>
                <a:latin typeface="+mn-lt"/>
              </a:rPr>
              <a:t>Chiedere ai bambini cosa osservano.</a:t>
            </a:r>
          </a:p>
          <a:p>
            <a:r>
              <a:rPr lang="de-DE" sz="1200" b="0" i="0" u="none" strike="noStrike" kern="1200" baseline="0" dirty="0" smtClean="0">
                <a:solidFill>
                  <a:schemeClr val="tx1"/>
                </a:solidFill>
                <a:latin typeface="+mn-lt"/>
              </a:rPr>
              <a:t>Questo esperimento dimostra il triangolo della combustione perché si vede che il fuoco si spegne per primo sotto il bicchiere di volume più piccolo.</a:t>
            </a:r>
          </a:p>
        </p:txBody>
      </p:sp>
      <p:sp>
        <p:nvSpPr>
          <p:cNvPr id="4" name="Foliennummernplatzhalter 3"/>
          <p:cNvSpPr>
            <a:spLocks noGrp="1"/>
          </p:cNvSpPr>
          <p:nvPr>
            <p:ph type="sldNum" sz="quarter" idx="10"/>
          </p:nvPr>
        </p:nvSpPr>
        <p:spPr/>
        <p:txBody>
          <a:bodyPr/>
          <a:lstStyle/>
          <a:p>
            <a:fld id="{8A6AED39-5378-4FFE-B161-677D2A3AA152}" type="slidenum">
              <a:rPr lang="de-DE" smtClean="0"/>
              <a:pPr/>
              <a:t>16</a:t>
            </a:fld>
            <a:endParaRPr lang="it-IT"/>
          </a:p>
        </p:txBody>
      </p:sp>
    </p:spTree>
    <p:extLst>
      <p:ext uri="{BB962C8B-B14F-4D97-AF65-F5344CB8AC3E}">
        <p14:creationId xmlns:p14="http://schemas.microsoft.com/office/powerpoint/2010/main" val="4021234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Il fuoco si può fare, ad esempio, per sfregamento. L'attrito aumenta la temperatura di un materiale infiammabile fino alla temperatura di accensione. In alcune culture si usa ancora oggi accendere il </a:t>
            </a:r>
            <a:r>
              <a:rPr lang="de-DE" altLang="de-DE" dirty="0" err="1" smtClean="0"/>
              <a:t>fuoco</a:t>
            </a:r>
            <a:r>
              <a:rPr lang="de-DE" altLang="de-DE" dirty="0" smtClean="0"/>
              <a:t> </a:t>
            </a:r>
            <a:r>
              <a:rPr lang="de-DE" altLang="de-DE" dirty="0" err="1" smtClean="0"/>
              <a:t>con</a:t>
            </a:r>
            <a:r>
              <a:rPr lang="de-DE" altLang="de-DE" dirty="0" smtClean="0"/>
              <a:t> i metodi antichi strofinando due pezzi di legno circondati da materiale facilmente infiammabile finché non si forma la </a:t>
            </a:r>
            <a:r>
              <a:rPr lang="de-DE" altLang="de-DE" dirty="0" err="1" smtClean="0"/>
              <a:t>brace</a:t>
            </a:r>
            <a:r>
              <a:rPr lang="de-DE" altLang="de-DE" dirty="0" smtClean="0"/>
              <a:t>. </a:t>
            </a:r>
            <a:r>
              <a:rPr lang="de-DE" altLang="de-DE" dirty="0" err="1" smtClean="0"/>
              <a:t>Con</a:t>
            </a:r>
            <a:r>
              <a:rPr lang="de-DE" altLang="de-DE" dirty="0" smtClean="0"/>
              <a:t> </a:t>
            </a:r>
            <a:r>
              <a:rPr lang="de-DE" altLang="de-DE" dirty="0" err="1" smtClean="0"/>
              <a:t>lo</a:t>
            </a:r>
            <a:r>
              <a:rPr lang="de-DE" altLang="de-DE" dirty="0" smtClean="0"/>
              <a:t> </a:t>
            </a:r>
            <a:r>
              <a:rPr lang="de-DE" altLang="de-DE" dirty="0" err="1" smtClean="0"/>
              <a:t>strofinio</a:t>
            </a:r>
            <a:r>
              <a:rPr lang="de-DE" altLang="de-DE" dirty="0" smtClean="0"/>
              <a:t> a </a:t>
            </a:r>
            <a:r>
              <a:rPr lang="de-DE" altLang="de-DE" dirty="0" err="1" smtClean="0"/>
              <a:t>sega</a:t>
            </a:r>
            <a:r>
              <a:rPr lang="de-DE" altLang="de-DE" dirty="0" smtClean="0"/>
              <a:t> si strofina una bacchetta in un foro di un pezzo di legno. nel </a:t>
            </a:r>
            <a:r>
              <a:rPr lang="de-DE" altLang="de-DE" dirty="0" err="1" smtClean="0"/>
              <a:t>caso</a:t>
            </a:r>
            <a:r>
              <a:rPr lang="de-DE" altLang="de-DE" dirty="0" smtClean="0"/>
              <a:t> </a:t>
            </a:r>
            <a:r>
              <a:rPr lang="de-DE" altLang="de-DE" dirty="0" err="1" smtClean="0"/>
              <a:t>dello</a:t>
            </a:r>
            <a:r>
              <a:rPr lang="de-DE" altLang="de-DE" dirty="0" smtClean="0"/>
              <a:t> </a:t>
            </a:r>
            <a:r>
              <a:rPr lang="de-DE" altLang="de-DE" dirty="0" err="1" smtClean="0"/>
              <a:t>strofinio</a:t>
            </a:r>
            <a:r>
              <a:rPr lang="de-DE" altLang="de-DE" dirty="0" smtClean="0"/>
              <a:t> a </a:t>
            </a:r>
            <a:r>
              <a:rPr lang="de-DE" altLang="de-DE" dirty="0" err="1" smtClean="0"/>
              <a:t>trapano</a:t>
            </a:r>
            <a:r>
              <a:rPr lang="de-DE" altLang="de-DE" dirty="0" smtClean="0"/>
              <a:t> si gira una bacchetta in un pezzo di legno tra la superficie delle mani o per mezzo di </a:t>
            </a:r>
            <a:r>
              <a:rPr lang="de-DE" altLang="de-DE" dirty="0" err="1" smtClean="0"/>
              <a:t>un</a:t>
            </a:r>
            <a:r>
              <a:rPr lang="de-DE" altLang="de-DE" dirty="0" smtClean="0"/>
              <a:t> </a:t>
            </a:r>
            <a:r>
              <a:rPr lang="de-DE" altLang="de-DE" dirty="0" err="1" smtClean="0"/>
              <a:t>archetto</a:t>
            </a:r>
            <a:r>
              <a:rPr lang="de-DE" altLang="de-DE" dirty="0" smtClean="0"/>
              <a:t>, fino alla formazione della brace. Si prepara vicino al punto caldo un materiale </a:t>
            </a:r>
            <a:r>
              <a:rPr lang="de-DE" altLang="de-DE" dirty="0" err="1" smtClean="0"/>
              <a:t>facilmente</a:t>
            </a:r>
            <a:r>
              <a:rPr lang="de-DE" altLang="de-DE" dirty="0" smtClean="0"/>
              <a:t> </a:t>
            </a:r>
            <a:r>
              <a:rPr lang="de-DE" altLang="de-DE" dirty="0" err="1" smtClean="0"/>
              <a:t>infiammabile</a:t>
            </a:r>
            <a:r>
              <a:rPr lang="de-DE" altLang="de-DE" baseline="0" dirty="0" smtClean="0"/>
              <a:t> (</a:t>
            </a:r>
            <a:r>
              <a:rPr lang="de-DE" altLang="de-DE" baseline="0" dirty="0" err="1" smtClean="0"/>
              <a:t>esca</a:t>
            </a:r>
            <a:r>
              <a:rPr lang="de-DE" altLang="de-DE" baseline="0" dirty="0" smtClean="0"/>
              <a:t>)</a:t>
            </a:r>
            <a:r>
              <a:rPr lang="de-DE" altLang="de-DE" dirty="0" smtClean="0"/>
              <a:t>. </a:t>
            </a:r>
          </a:p>
          <a:p>
            <a:endParaRPr lang="it-IT" altLang="de-DE" dirty="0" smtClean="0"/>
          </a:p>
          <a:p>
            <a:r>
              <a:rPr lang="de-DE" altLang="de-DE" dirty="0" smtClean="0"/>
              <a:t>Un altro metodo per accendere il fuoco è l'uso della pietra focaia, sbattendo uno contro l'altro due pezzi di pietra focaia o un pezzo di pietra focaia e un pezzo di pirite (altro tipo di pietra). Le scintille possono dare </a:t>
            </a:r>
            <a:r>
              <a:rPr lang="de-DE" altLang="de-DE" dirty="0" err="1" smtClean="0"/>
              <a:t>origine</a:t>
            </a:r>
            <a:r>
              <a:rPr lang="de-DE" altLang="de-DE" dirty="0" smtClean="0"/>
              <a:t> alla </a:t>
            </a:r>
            <a:r>
              <a:rPr lang="de-DE" altLang="de-DE" dirty="0" err="1" smtClean="0"/>
              <a:t>combustione</a:t>
            </a:r>
            <a:r>
              <a:rPr lang="de-DE" altLang="de-DE" smtClean="0"/>
              <a:t>. </a:t>
            </a:r>
            <a:endParaRPr lang="de-DE" altLang="de-DE" dirty="0" smtClean="0"/>
          </a:p>
        </p:txBody>
      </p:sp>
      <p:sp>
        <p:nvSpPr>
          <p:cNvPr id="4" name="Foliennummernplatzhalter 3"/>
          <p:cNvSpPr>
            <a:spLocks noGrp="1"/>
          </p:cNvSpPr>
          <p:nvPr>
            <p:ph type="sldNum" sz="quarter" idx="10"/>
          </p:nvPr>
        </p:nvSpPr>
        <p:spPr/>
        <p:txBody>
          <a:bodyPr/>
          <a:lstStyle/>
          <a:p>
            <a:fld id="{8A6AED39-5378-4FFE-B161-677D2A3AA152}" type="slidenum">
              <a:rPr lang="de-DE" smtClean="0"/>
              <a:pPr/>
              <a:t>17</a:t>
            </a:fld>
            <a:endParaRPr lang="it-IT"/>
          </a:p>
        </p:txBody>
      </p:sp>
    </p:spTree>
    <p:extLst>
      <p:ext uri="{BB962C8B-B14F-4D97-AF65-F5344CB8AC3E}">
        <p14:creationId xmlns:p14="http://schemas.microsoft.com/office/powerpoint/2010/main" val="3587562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Oggi ci sono varie possibilità per accendere un fuoco. Ad esempio con un fiammifero o con un accendino. Mostrare queste possibilità ai bambini.</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18</a:t>
            </a:fld>
            <a:endParaRPr lang="it-IT"/>
          </a:p>
        </p:txBody>
      </p:sp>
    </p:spTree>
    <p:extLst>
      <p:ext uri="{BB962C8B-B14F-4D97-AF65-F5344CB8AC3E}">
        <p14:creationId xmlns:p14="http://schemas.microsoft.com/office/powerpoint/2010/main" val="170393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Chiedere ai bambini quali materiali possono essere infiammabili e quali no!</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19</a:t>
            </a:fld>
            <a:endParaRPr lang="it-IT"/>
          </a:p>
        </p:txBody>
      </p:sp>
    </p:spTree>
    <p:extLst>
      <p:ext uri="{BB962C8B-B14F-4D97-AF65-F5344CB8AC3E}">
        <p14:creationId xmlns:p14="http://schemas.microsoft.com/office/powerpoint/2010/main" val="3906574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Oltre </a:t>
            </a:r>
            <a:r>
              <a:rPr dirty="0" err="1" smtClean="0"/>
              <a:t>alla</a:t>
            </a:r>
            <a:r>
              <a:rPr dirty="0" smtClean="0"/>
              <a:t> </a:t>
            </a:r>
            <a:r>
              <a:rPr dirty="0" err="1" smtClean="0"/>
              <a:t>combustibili</a:t>
            </a:r>
            <a:r>
              <a:rPr lang="it-IT" dirty="0" err="1" smtClean="0"/>
              <a:t>tà</a:t>
            </a:r>
            <a:r>
              <a:rPr lang="it-IT" dirty="0" smtClean="0"/>
              <a:t> dei</a:t>
            </a:r>
            <a:r>
              <a:rPr dirty="0" smtClean="0"/>
              <a:t> materiali si può chiedere ai bambini quali materiali a casa loro o nell'ambiente sono infiammabili, dove si trovano e a cosa servono.</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20</a:t>
            </a:fld>
            <a:endParaRPr lang="it-IT"/>
          </a:p>
        </p:txBody>
      </p:sp>
    </p:spTree>
    <p:extLst>
      <p:ext uri="{BB962C8B-B14F-4D97-AF65-F5344CB8AC3E}">
        <p14:creationId xmlns:p14="http://schemas.microsoft.com/office/powerpoint/2010/main" val="405760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Serve:</a:t>
            </a:r>
          </a:p>
          <a:p>
            <a:r>
              <a:rPr dirty="0" smtClean="0"/>
              <a:t>dado di legno 10x10 cm</a:t>
            </a:r>
          </a:p>
          <a:p>
            <a:r>
              <a:rPr dirty="0" smtClean="0"/>
              <a:t>sbarretta di legno sottile, d=0,5 cm</a:t>
            </a:r>
            <a:endParaRPr lang="it-IT" dirty="0" smtClean="0"/>
          </a:p>
          <a:p>
            <a:r>
              <a:rPr dirty="0" smtClean="0"/>
              <a:t>trucioli di legno </a:t>
            </a:r>
          </a:p>
          <a:p>
            <a:r>
              <a:rPr dirty="0" smtClean="0"/>
              <a:t>chiodi in metallo 10 cm</a:t>
            </a:r>
          </a:p>
          <a:p>
            <a:r>
              <a:rPr dirty="0" smtClean="0"/>
              <a:t>vaso di vetro</a:t>
            </a:r>
          </a:p>
          <a:p>
            <a:r>
              <a:rPr dirty="0" smtClean="0"/>
              <a:t>strisce di carta 10 cm x 10 cm</a:t>
            </a:r>
          </a:p>
          <a:p>
            <a:r>
              <a:rPr dirty="0" smtClean="0"/>
              <a:t>strisce di stoffa 10 cm x 10 cm</a:t>
            </a:r>
          </a:p>
          <a:p>
            <a:r>
              <a:rPr dirty="0" smtClean="0"/>
              <a:t>benzina 100 ml</a:t>
            </a:r>
          </a:p>
          <a:p>
            <a:r>
              <a:rPr dirty="0" smtClean="0"/>
              <a:t>alcool 100 ml </a:t>
            </a:r>
          </a:p>
          <a:p>
            <a:r>
              <a:rPr dirty="0" smtClean="0"/>
              <a:t>accendino</a:t>
            </a:r>
          </a:p>
          <a:p>
            <a:r>
              <a:rPr dirty="0" smtClean="0"/>
              <a:t>bunsen</a:t>
            </a:r>
          </a:p>
          <a:p>
            <a:r>
              <a:rPr dirty="0" smtClean="0"/>
              <a:t>piccola coppetta per i fluidi infiammabili</a:t>
            </a:r>
          </a:p>
          <a:p>
            <a:r>
              <a:rPr dirty="0" smtClean="0"/>
              <a:t>contenitore di metallo per i resti dell'incendio</a:t>
            </a:r>
          </a:p>
          <a:p>
            <a:r>
              <a:rPr dirty="0" smtClean="0"/>
              <a:t>pinza per tenere i materiali</a:t>
            </a:r>
          </a:p>
          <a:p>
            <a:endParaRPr lang="it-IT" baseline="0" dirty="0" smtClean="0"/>
          </a:p>
          <a:p>
            <a:r>
              <a:rPr lang="de-DE" sz="1200" b="1" i="0" u="none" strike="noStrike" kern="1200" baseline="0" dirty="0" smtClean="0">
                <a:solidFill>
                  <a:schemeClr val="tx1"/>
                </a:solidFill>
                <a:latin typeface="+mn-lt"/>
              </a:rPr>
              <a:t>Lavorare così:</a:t>
            </a:r>
          </a:p>
          <a:p>
            <a:r>
              <a:rPr lang="de-DE" sz="1200" b="0" i="0" u="none" strike="noStrike" kern="1200" baseline="0" dirty="0" smtClean="0">
                <a:solidFill>
                  <a:schemeClr val="tx1"/>
                </a:solidFill>
                <a:latin typeface="+mn-lt"/>
              </a:rPr>
              <a:t>1. Chiedere prima ai bambini se un materiale brucerà oppure no.</a:t>
            </a:r>
          </a:p>
          <a:p>
            <a:r>
              <a:rPr lang="de-DE" sz="1200" b="0" i="0" u="none" strike="noStrike" kern="1200" baseline="0" dirty="0" smtClean="0">
                <a:solidFill>
                  <a:schemeClr val="tx1"/>
                </a:solidFill>
                <a:latin typeface="+mn-lt"/>
              </a:rPr>
              <a:t>Accendere i vari materiali.</a:t>
            </a:r>
          </a:p>
          <a:p>
            <a:r>
              <a:rPr lang="de-DE" sz="1200" b="0" i="0" u="none" strike="noStrike" kern="1200" baseline="0" dirty="0" smtClean="0">
                <a:solidFill>
                  <a:schemeClr val="tx1"/>
                </a:solidFill>
                <a:latin typeface="+mn-lt"/>
              </a:rPr>
              <a:t>2. </a:t>
            </a:r>
            <a:r>
              <a:rPr lang="de-DE" sz="1200" b="0" i="0" u="none" strike="noStrike" kern="1200" baseline="0" dirty="0" err="1" smtClean="0">
                <a:solidFill>
                  <a:schemeClr val="tx1"/>
                </a:solidFill>
                <a:latin typeface="+mn-lt"/>
              </a:rPr>
              <a:t>Rovesciare</a:t>
            </a:r>
            <a:r>
              <a:rPr lang="de-DE" sz="1200" b="0" i="0" u="none" strike="noStrike" kern="1200" baseline="0" dirty="0" smtClean="0">
                <a:solidFill>
                  <a:schemeClr val="tx1"/>
                </a:solidFill>
                <a:latin typeface="+mn-lt"/>
              </a:rPr>
              <a:t> i bicchieri contemporaneamente sulle candeline accese.</a:t>
            </a:r>
          </a:p>
          <a:p>
            <a:r>
              <a:rPr lang="de-DE" sz="1200" b="0" i="0" u="none" strike="noStrike" kern="1200" baseline="0" dirty="0" smtClean="0">
                <a:solidFill>
                  <a:schemeClr val="tx1"/>
                </a:solidFill>
                <a:latin typeface="+mn-lt"/>
              </a:rPr>
              <a:t>Cosa si capisce?</a:t>
            </a:r>
          </a:p>
        </p:txBody>
      </p:sp>
      <p:sp>
        <p:nvSpPr>
          <p:cNvPr id="4" name="Foliennummernplatzhalter 3"/>
          <p:cNvSpPr>
            <a:spLocks noGrp="1"/>
          </p:cNvSpPr>
          <p:nvPr>
            <p:ph type="sldNum" sz="quarter" idx="10"/>
          </p:nvPr>
        </p:nvSpPr>
        <p:spPr/>
        <p:txBody>
          <a:bodyPr/>
          <a:lstStyle/>
          <a:p>
            <a:fld id="{8A6AED39-5378-4FFE-B161-677D2A3AA152}" type="slidenum">
              <a:rPr lang="de-DE" smtClean="0"/>
              <a:pPr/>
              <a:t>21</a:t>
            </a:fld>
            <a:endParaRPr lang="it-IT"/>
          </a:p>
        </p:txBody>
      </p:sp>
    </p:spTree>
    <p:extLst>
      <p:ext uri="{BB962C8B-B14F-4D97-AF65-F5344CB8AC3E}">
        <p14:creationId xmlns:p14="http://schemas.microsoft.com/office/powerpoint/2010/main" val="4021234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In questa slide si mostrano le varie possibilità di spegnimento a nostra disposizione. </a:t>
            </a:r>
          </a:p>
          <a:p>
            <a:r>
              <a:rPr dirty="0" smtClean="0"/>
              <a:t>Il principale mezzo di spegnimento è l'acqua di cui si sfrutta anche </a:t>
            </a:r>
            <a:r>
              <a:rPr dirty="0" err="1" smtClean="0"/>
              <a:t>l'azione</a:t>
            </a:r>
            <a:r>
              <a:rPr dirty="0" smtClean="0"/>
              <a:t> </a:t>
            </a:r>
            <a:r>
              <a:rPr dirty="0" err="1" smtClean="0"/>
              <a:t>raffredda</a:t>
            </a:r>
            <a:r>
              <a:rPr lang="it-IT" dirty="0" err="1" smtClean="0"/>
              <a:t>nte</a:t>
            </a:r>
            <a:r>
              <a:rPr dirty="0" smtClean="0"/>
              <a:t> dell'evaporazione.</a:t>
            </a:r>
          </a:p>
          <a:p>
            <a:r>
              <a:rPr dirty="0" smtClean="0"/>
              <a:t>Un'altra possibilità per spegnere un incendio è soffocarlo. Tramite una coperta antifiamma o coprendo con il coperchio una pentola in fiamme in cucina si blocca l'apporto di ossigeno e si blocca l'incendio.</a:t>
            </a:r>
          </a:p>
          <a:p>
            <a:r>
              <a:rPr dirty="0" smtClean="0"/>
              <a:t>La terza possibilità per spegnere un incendio è l'allontanamento dell'ossigeno. Per esempio, chiudendo il rubinetto di una bombola di gas si impedisce l'ulteriore fuoriuscita.</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22</a:t>
            </a:fld>
            <a:endParaRPr lang="it-IT"/>
          </a:p>
        </p:txBody>
      </p:sp>
    </p:spTree>
    <p:extLst>
      <p:ext uri="{BB962C8B-B14F-4D97-AF65-F5344CB8AC3E}">
        <p14:creationId xmlns:p14="http://schemas.microsoft.com/office/powerpoint/2010/main" val="195636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L'80% delle vittime di un incendio non muore bruciata ma soffocata dai fumi tossici. Questa triste considerazione vale sia per gli incendi nelle abitazioni private che per le catastrofi di maggiori dimensioni.</a:t>
            </a:r>
          </a:p>
          <a:p>
            <a:r>
              <a:rPr dirty="0" smtClean="0"/>
              <a:t>In un incendio il fumo rappresenta il problema principale per le persone nell'edificio e per i vigili del fuoco in intervento. Le conseguenze sono drammatiche: in meno di tre minuti il fumo impedisce la vista al punto che la persona perde l'orientamento e non riesce più a mettersi al sicuro.</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23</a:t>
            </a:fld>
            <a:endParaRPr lang="it-IT"/>
          </a:p>
        </p:txBody>
      </p:sp>
    </p:spTree>
    <p:extLst>
      <p:ext uri="{BB962C8B-B14F-4D97-AF65-F5344CB8AC3E}">
        <p14:creationId xmlns:p14="http://schemas.microsoft.com/office/powerpoint/2010/main" val="85320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Presentare il proprio corpo dei vigili del fuoco:</a:t>
            </a:r>
          </a:p>
          <a:p>
            <a:r>
              <a:rPr dirty="0" smtClean="0"/>
              <a:t>raccontare brevemente la storia con l'anno di fondazione, ecc. e i punti principali dell'evoluzione del corpo.</a:t>
            </a:r>
          </a:p>
          <a:p>
            <a:r>
              <a:rPr dirty="0" smtClean="0"/>
              <a:t>Comunicare brevemente il numero di membri e di gruppi giovanili, inclusi i membri onorari. Con l'aiuto di qualche foto si possono spiegare i compiti dei vigili del fuoco.</a:t>
            </a:r>
          </a:p>
          <a:p>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4</a:t>
            </a:fld>
            <a:endParaRPr lang="it-IT"/>
          </a:p>
        </p:txBody>
      </p:sp>
    </p:spTree>
    <p:extLst>
      <p:ext uri="{BB962C8B-B14F-4D97-AF65-F5344CB8AC3E}">
        <p14:creationId xmlns:p14="http://schemas.microsoft.com/office/powerpoint/2010/main" val="4174369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25</a:t>
            </a:fld>
            <a:endParaRPr lang="it-IT"/>
          </a:p>
        </p:txBody>
      </p:sp>
    </p:spTree>
    <p:extLst>
      <p:ext uri="{BB962C8B-B14F-4D97-AF65-F5344CB8AC3E}">
        <p14:creationId xmlns:p14="http://schemas.microsoft.com/office/powerpoint/2010/main" val="3792390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Versando alcool su un grill si forma una vampata di fuoco che può provocare gravi ustioni.</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27</a:t>
            </a:fld>
            <a:endParaRPr lang="it-IT"/>
          </a:p>
        </p:txBody>
      </p:sp>
    </p:spTree>
    <p:extLst>
      <p:ext uri="{BB962C8B-B14F-4D97-AF65-F5344CB8AC3E}">
        <p14:creationId xmlns:p14="http://schemas.microsoft.com/office/powerpoint/2010/main" val="1599533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Domandare ai bambini quali tipi di pericolo di incendio riconoscono nella figura.</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34</a:t>
            </a:fld>
            <a:endParaRPr lang="it-IT"/>
          </a:p>
        </p:txBody>
      </p:sp>
    </p:spTree>
    <p:extLst>
      <p:ext uri="{BB962C8B-B14F-4D97-AF65-F5344CB8AC3E}">
        <p14:creationId xmlns:p14="http://schemas.microsoft.com/office/powerpoint/2010/main" val="3746466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35</a:t>
            </a:fld>
            <a:endParaRPr lang="it-IT"/>
          </a:p>
        </p:txBody>
      </p:sp>
    </p:spTree>
    <p:extLst>
      <p:ext uri="{BB962C8B-B14F-4D97-AF65-F5344CB8AC3E}">
        <p14:creationId xmlns:p14="http://schemas.microsoft.com/office/powerpoint/2010/main" val="3746466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Mostrare ai bambini nei locali in cui si trovano (dove frequentano la scuola) come lasciare l'edificio nel modo più rapido possibile. Si può eventualmente richiamare l'attenzione </a:t>
            </a:r>
            <a:r>
              <a:rPr dirty="0" err="1" smtClean="0"/>
              <a:t>su</a:t>
            </a:r>
            <a:r>
              <a:rPr dirty="0" smtClean="0"/>
              <a:t> </a:t>
            </a:r>
            <a:r>
              <a:rPr dirty="0" err="1" smtClean="0"/>
              <a:t>cartelli</a:t>
            </a:r>
            <a:r>
              <a:rPr lang="it-IT" dirty="0" smtClean="0"/>
              <a:t> e</a:t>
            </a:r>
            <a:r>
              <a:rPr dirty="0" smtClean="0"/>
              <a:t> indicazioni delle vie di fuga.</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39</a:t>
            </a:fld>
            <a:endParaRPr lang="it-IT"/>
          </a:p>
        </p:txBody>
      </p:sp>
    </p:spTree>
    <p:extLst>
      <p:ext uri="{BB962C8B-B14F-4D97-AF65-F5344CB8AC3E}">
        <p14:creationId xmlns:p14="http://schemas.microsoft.com/office/powerpoint/2010/main" val="2877377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Un vigile del fuoco si veste da intervento, inclusi gli autoprotettori, per presentare concretamente ai bambini l'abbigliamento nei casi reali. </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46</a:t>
            </a:fld>
            <a:endParaRPr lang="it-IT"/>
          </a:p>
        </p:txBody>
      </p:sp>
    </p:spTree>
    <p:extLst>
      <p:ext uri="{BB962C8B-B14F-4D97-AF65-F5344CB8AC3E}">
        <p14:creationId xmlns:p14="http://schemas.microsoft.com/office/powerpoint/2010/main" val="812761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Spiegare ai bambini </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48</a:t>
            </a:fld>
            <a:endParaRPr lang="it-IT"/>
          </a:p>
        </p:txBody>
      </p:sp>
    </p:spTree>
    <p:extLst>
      <p:ext uri="{BB962C8B-B14F-4D97-AF65-F5344CB8AC3E}">
        <p14:creationId xmlns:p14="http://schemas.microsoft.com/office/powerpoint/2010/main" val="88235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Chiedere ai bambini per quali interventi vanno chiamati i vigili del fuoco e quali sono le cose che possono incendiarsi.</a:t>
            </a:r>
            <a:endParaRPr lang="it-IT" dirty="0" smtClean="0"/>
          </a:p>
          <a:p>
            <a:r>
              <a:rPr dirty="0" smtClean="0"/>
              <a:t>Esempi di interventi antincendio:</a:t>
            </a:r>
          </a:p>
          <a:p>
            <a:r>
              <a:rPr dirty="0" smtClean="0"/>
              <a:t>incendio di una stanza o di un appartamento, incendio di edifici rurali o industriali, incendio di boschi o sterpaglie, incendio di automezzi.</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6</a:t>
            </a:fld>
            <a:endParaRPr lang="it-IT"/>
          </a:p>
        </p:txBody>
      </p:sp>
    </p:spTree>
    <p:extLst>
      <p:ext uri="{BB962C8B-B14F-4D97-AF65-F5344CB8AC3E}">
        <p14:creationId xmlns:p14="http://schemas.microsoft.com/office/powerpoint/2010/main" val="200825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Chiedere ai bambini per quali interventi tecnici vanno chiamati i vigili del fuoco.</a:t>
            </a:r>
            <a:endParaRPr lang="it-IT" dirty="0" smtClean="0"/>
          </a:p>
          <a:p>
            <a:r>
              <a:rPr dirty="0" smtClean="0"/>
              <a:t>Esempi di interventi tecnici: incidenti stradali, salvataggio di persone, danni da maltempo, salvataggio di animali.</a:t>
            </a:r>
          </a:p>
        </p:txBody>
      </p:sp>
      <p:sp>
        <p:nvSpPr>
          <p:cNvPr id="4" name="Foliennummernplatzhalter 3"/>
          <p:cNvSpPr>
            <a:spLocks noGrp="1"/>
          </p:cNvSpPr>
          <p:nvPr>
            <p:ph type="sldNum" sz="quarter" idx="10"/>
          </p:nvPr>
        </p:nvSpPr>
        <p:spPr/>
        <p:txBody>
          <a:bodyPr/>
          <a:lstStyle/>
          <a:p>
            <a:fld id="{8A6AED39-5378-4FFE-B161-677D2A3AA152}" type="slidenum">
              <a:rPr lang="de-DE" smtClean="0"/>
              <a:pPr/>
              <a:t>7</a:t>
            </a:fld>
            <a:endParaRPr lang="it-IT"/>
          </a:p>
        </p:txBody>
      </p:sp>
    </p:spTree>
    <p:extLst>
      <p:ext uri="{BB962C8B-B14F-4D97-AF65-F5344CB8AC3E}">
        <p14:creationId xmlns:p14="http://schemas.microsoft.com/office/powerpoint/2010/main" val="190616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Quali sono i compiti dei vigili del fuoco nella attività anticatastrofe.</a:t>
            </a:r>
          </a:p>
          <a:p>
            <a:r>
              <a:rPr dirty="0" smtClean="0"/>
              <a:t>Alcuni esempi sono:</a:t>
            </a:r>
          </a:p>
          <a:p>
            <a:r>
              <a:rPr dirty="0" smtClean="0"/>
              <a:t>salvataggio delle persone e degli animali da zone di pericolo, costruzione di argini protettivi con sacchi di sabbia nelle alluvioni, pompaggio dell'acqua fuori dalle cantine, liberazione e pulizia delle strade.</a:t>
            </a:r>
          </a:p>
          <a:p>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8</a:t>
            </a:fld>
            <a:endParaRPr lang="it-IT"/>
          </a:p>
        </p:txBody>
      </p:sp>
    </p:spTree>
    <p:extLst>
      <p:ext uri="{BB962C8B-B14F-4D97-AF65-F5344CB8AC3E}">
        <p14:creationId xmlns:p14="http://schemas.microsoft.com/office/powerpoint/2010/main" val="2558063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È importante che la popolazione venga informata sui pericoli possibili e sul comportamento da tenere nei casi di emergenza.</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9</a:t>
            </a:fld>
            <a:endParaRPr lang="it-IT"/>
          </a:p>
        </p:txBody>
      </p:sp>
    </p:spTree>
    <p:extLst>
      <p:ext uri="{BB962C8B-B14F-4D97-AF65-F5344CB8AC3E}">
        <p14:creationId xmlns:p14="http://schemas.microsoft.com/office/powerpoint/2010/main" val="201757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Una parte del lavoro di informazione della popolazione consiste nell'organizzare visite in caserma da parte di classi dell'asilo e della scuola elementare. In tal modo si può mostrare concretamente l'attività del corpo e dare consigli utili per i casi di incendio. </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10</a:t>
            </a:fld>
            <a:endParaRPr lang="it-IT"/>
          </a:p>
        </p:txBody>
      </p:sp>
    </p:spTree>
    <p:extLst>
      <p:ext uri="{BB962C8B-B14F-4D97-AF65-F5344CB8AC3E}">
        <p14:creationId xmlns:p14="http://schemas.microsoft.com/office/powerpoint/2010/main" val="290079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dirty="0" smtClean="0"/>
              <a:t>Alla Scuola provinciale antincendi di Vilpiano vengono offerti 37 corsi diversi.</a:t>
            </a:r>
          </a:p>
          <a:p>
            <a:r>
              <a:rPr dirty="0" smtClean="0"/>
              <a:t>La formazione copre i campi dell'intervento antincendio, dell'intervento tecnico, degli interventi con sostanze pericolose e gli interventi di protezione civile</a:t>
            </a:r>
          </a:p>
          <a:p>
            <a:r>
              <a:rPr dirty="0" smtClean="0"/>
              <a:t>La formazione si suddivide in:</a:t>
            </a:r>
          </a:p>
          <a:p>
            <a:r>
              <a:rPr dirty="0" smtClean="0"/>
              <a:t>formazione di base: per esempio corso base intervento antincendio, corso base intervento tecnico</a:t>
            </a:r>
          </a:p>
          <a:p>
            <a:r>
              <a:rPr dirty="0" smtClean="0"/>
              <a:t>formazione specialistica: per esempio corso auto protettori, corso operatori radio, corso macchinisti</a:t>
            </a:r>
            <a:endParaRPr lang="it-IT" baseline="0" dirty="0" smtClean="0"/>
          </a:p>
          <a:p>
            <a:r>
              <a:rPr dirty="0" smtClean="0"/>
              <a:t>formazione speciale: per esempio corso sostanze pericolose, corso per l'uso della telecamera di rilevazione termica, corso esplosimetri</a:t>
            </a:r>
            <a:endParaRPr lang="it-IT" baseline="0" dirty="0" smtClean="0"/>
          </a:p>
          <a:p>
            <a:r>
              <a:rPr dirty="0" smtClean="0"/>
              <a:t>formazione per </a:t>
            </a:r>
            <a:r>
              <a:rPr dirty="0" err="1" smtClean="0"/>
              <a:t>dirigenti</a:t>
            </a:r>
            <a:r>
              <a:rPr lang="it-IT" dirty="0" smtClean="0"/>
              <a:t>:</a:t>
            </a:r>
            <a:r>
              <a:rPr dirty="0" smtClean="0"/>
              <a:t> per esempio corso caposquadra, corso capoplotone, corso dirigente di intervento</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11</a:t>
            </a:fld>
            <a:endParaRPr lang="it-IT"/>
          </a:p>
        </p:txBody>
      </p:sp>
    </p:spTree>
    <p:extLst>
      <p:ext uri="{BB962C8B-B14F-4D97-AF65-F5344CB8AC3E}">
        <p14:creationId xmlns:p14="http://schemas.microsoft.com/office/powerpoint/2010/main" val="719244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smtClean="0">
                <a:solidFill>
                  <a:schemeClr val="tx1"/>
                </a:solidFill>
                <a:latin typeface="+mn-lt"/>
              </a:rPr>
              <a:t>Fuoco come amico</a:t>
            </a:r>
          </a:p>
          <a:p>
            <a:r>
              <a:rPr lang="de-DE" sz="1200" b="0" i="0" u="none" strike="noStrike" kern="1200" baseline="0" dirty="0" smtClean="0">
                <a:solidFill>
                  <a:schemeClr val="tx1"/>
                </a:solidFill>
                <a:latin typeface="+mn-lt"/>
              </a:rPr>
              <a:t>Un buon fuoco nella stufa riscalda. Col fuoco e col calore possiamo prepararci cibi ottimi. La luce delle candele crea una buona</a:t>
            </a:r>
          </a:p>
          <a:p>
            <a:r>
              <a:rPr lang="de-DE" sz="1200" b="0" i="0" u="none" strike="noStrike" kern="1200" baseline="0" dirty="0" smtClean="0">
                <a:solidFill>
                  <a:schemeClr val="tx1"/>
                </a:solidFill>
                <a:latin typeface="+mn-lt"/>
              </a:rPr>
              <a:t>atmosfera. Per esempio, è bellissimo quando nel buio si vede la luce delle candele sull'albero di Natale. Ma attenzione ...</a:t>
            </a:r>
            <a:endParaRPr lang="it-IT" dirty="0"/>
          </a:p>
        </p:txBody>
      </p:sp>
      <p:sp>
        <p:nvSpPr>
          <p:cNvPr id="4" name="Foliennummernplatzhalter 3"/>
          <p:cNvSpPr>
            <a:spLocks noGrp="1"/>
          </p:cNvSpPr>
          <p:nvPr>
            <p:ph type="sldNum" sz="quarter" idx="10"/>
          </p:nvPr>
        </p:nvSpPr>
        <p:spPr/>
        <p:txBody>
          <a:bodyPr/>
          <a:lstStyle/>
          <a:p>
            <a:fld id="{8A6AED39-5378-4FFE-B161-677D2A3AA152}" type="slidenum">
              <a:rPr lang="de-DE" smtClean="0"/>
              <a:pPr/>
              <a:t>12</a:t>
            </a:fld>
            <a:endParaRPr lang="it-IT"/>
          </a:p>
        </p:txBody>
      </p:sp>
    </p:spTree>
    <p:extLst>
      <p:ext uri="{BB962C8B-B14F-4D97-AF65-F5344CB8AC3E}">
        <p14:creationId xmlns:p14="http://schemas.microsoft.com/office/powerpoint/2010/main" val="3224693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7" name="Rechteck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hteck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el 7"/>
          <p:cNvSpPr>
            <a:spLocks noGrp="1"/>
          </p:cNvSpPr>
          <p:nvPr>
            <p:ph type="ctrTitle"/>
          </p:nvPr>
        </p:nvSpPr>
        <p:spPr>
          <a:xfrm>
            <a:off x="2362200" y="4038600"/>
            <a:ext cx="6477000" cy="1828800"/>
          </a:xfrm>
        </p:spPr>
        <p:txBody>
          <a:bodyPr anchor="b"/>
          <a:lstStyle>
            <a:lvl1pPr>
              <a:defRPr cap="all" baseline="0"/>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4F395CB-6EEB-41D2-ADB3-24CB21CADB5C}" type="datetimeFigureOut">
              <a:rPr lang="de-DE" smtClean="0"/>
              <a:pPr/>
              <a:t>12.03.2018</a:t>
            </a:fld>
            <a:endParaRPr lang="de-DE"/>
          </a:p>
        </p:txBody>
      </p:sp>
      <p:sp>
        <p:nvSpPr>
          <p:cNvPr id="17" name="Fußzeilenplatzhalt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de-DE"/>
          </a:p>
        </p:txBody>
      </p:sp>
      <p:sp>
        <p:nvSpPr>
          <p:cNvPr id="29" name="Foliennummernplatzhalt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A2EFFF0-4697-48BC-840C-5A931E21784F}"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A2EFFF0-4697-48BC-840C-5A931E21784F}"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bg>
      <p:bgRef idx="1001">
        <a:schemeClr val="bg1"/>
      </p:bgRef>
    </p:bg>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53200" y="609600"/>
            <a:ext cx="2057400" cy="5516563"/>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609600"/>
            <a:ext cx="5562600" cy="5516564"/>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6553200" y="6248402"/>
            <a:ext cx="2209800" cy="365125"/>
          </a:xfrm>
        </p:spPr>
        <p:txBody>
          <a:bodyPr/>
          <a:lstStyle/>
          <a:p>
            <a:fld id="{94F395CB-6EEB-41D2-ADB3-24CB21CADB5C}" type="datetimeFigureOut">
              <a:rPr lang="de-DE" smtClean="0"/>
              <a:pPr/>
              <a:t>12.03.2018</a:t>
            </a:fld>
            <a:endParaRPr lang="de-DE"/>
          </a:p>
        </p:txBody>
      </p:sp>
      <p:sp>
        <p:nvSpPr>
          <p:cNvPr id="5" name="Fußzeilenplatzhalter 4"/>
          <p:cNvSpPr>
            <a:spLocks noGrp="1"/>
          </p:cNvSpPr>
          <p:nvPr>
            <p:ph type="ftr" sz="quarter" idx="11"/>
          </p:nvPr>
        </p:nvSpPr>
        <p:spPr>
          <a:xfrm>
            <a:off x="457201" y="6248207"/>
            <a:ext cx="5573483" cy="365125"/>
          </a:xfrm>
        </p:spPr>
        <p:txBody>
          <a:bodyPr/>
          <a:lstStyle/>
          <a:p>
            <a:endParaRPr lang="de-DE"/>
          </a:p>
        </p:txBody>
      </p:sp>
      <p:sp>
        <p:nvSpPr>
          <p:cNvPr id="7" name="Rechteck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hteck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eck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liennummernplatzhalter 5"/>
          <p:cNvSpPr>
            <a:spLocks noGrp="1"/>
          </p:cNvSpPr>
          <p:nvPr>
            <p:ph type="sldNum" sz="quarter" idx="12"/>
          </p:nvPr>
        </p:nvSpPr>
        <p:spPr>
          <a:xfrm rot="5400000">
            <a:off x="5989638" y="144462"/>
            <a:ext cx="533400" cy="244476"/>
          </a:xfrm>
        </p:spPr>
        <p:txBody>
          <a:bodyPr/>
          <a:lstStyle/>
          <a:p>
            <a:fld id="{DA2EFFF0-4697-48BC-840C-5A931E21784F}" type="slidenum">
              <a:rPr lang="de-DE" smtClean="0"/>
              <a:pPr/>
              <a:t>‹Nr.›</a:t>
            </a:fld>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2648" y="228600"/>
            <a:ext cx="8153400" cy="990600"/>
          </a:xfrm>
        </p:spPr>
        <p:txBody>
          <a:bodyPr/>
          <a:lstStyle/>
          <a:p>
            <a:r>
              <a:rPr kumimoji="0" lang="de-DE" smtClean="0"/>
              <a:t>Titelmasterformat durch Klicken bearbeiten</a:t>
            </a:r>
            <a:endParaRPr kumimoji="0" lang="en-US"/>
          </a:p>
        </p:txBody>
      </p:sp>
      <p:sp>
        <p:nvSpPr>
          <p:cNvPr id="4" name="Datumsplatzhalter 3"/>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lvl1pPr>
              <a:defRPr>
                <a:solidFill>
                  <a:srgbClr val="FFFFFF"/>
                </a:solidFill>
              </a:defRPr>
            </a:lvl1pPr>
          </a:lstStyle>
          <a:p>
            <a:fld id="{DA2EFFF0-4697-48BC-840C-5A931E21784F}" type="slidenum">
              <a:rPr lang="de-DE" smtClean="0"/>
              <a:pPr/>
              <a:t>‹Nr.›</a:t>
            </a:fld>
            <a:endParaRPr lang="de-DE"/>
          </a:p>
        </p:txBody>
      </p:sp>
      <p:sp>
        <p:nvSpPr>
          <p:cNvPr id="8" name="Inhaltsplatzhalter 7"/>
          <p:cNvSpPr>
            <a:spLocks noGrp="1"/>
          </p:cNvSpPr>
          <p:nvPr>
            <p:ph sz="quarter" idx="1"/>
          </p:nvPr>
        </p:nvSpPr>
        <p:spPr>
          <a:xfrm>
            <a:off x="612648" y="1600200"/>
            <a:ext cx="8153400" cy="44958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3">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7" name="Rechteck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de-DE" smtClean="0"/>
              <a:t>Titelmasterformat durch Klicken bearbeiten</a:t>
            </a:r>
            <a:endParaRPr kumimoji="0" lang="en-US"/>
          </a:p>
        </p:txBody>
      </p:sp>
      <p:sp>
        <p:nvSpPr>
          <p:cNvPr id="12" name="Datumsplatzhalter 11"/>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13" name="Foliennummernplatzhalt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A2EFFF0-4697-48BC-840C-5A931E21784F}" type="slidenum">
              <a:rPr lang="de-DE" smtClean="0"/>
              <a:pPr/>
              <a:t>‹Nr.›</a:t>
            </a:fld>
            <a:endParaRPr lang="de-DE"/>
          </a:p>
        </p:txBody>
      </p:sp>
      <p:sp>
        <p:nvSpPr>
          <p:cNvPr id="14" name="Fußzeilenplatzhalter 13"/>
          <p:cNvSpPr>
            <a:spLocks noGrp="1"/>
          </p:cNvSpPr>
          <p:nvPr>
            <p:ph type="ftr" sz="quarter" idx="12"/>
          </p:nvPr>
        </p:nvSpPr>
        <p:spPr/>
        <p:txBody>
          <a:bodyPr/>
          <a:lstStyle/>
          <a:p>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9" name="Inhaltsplatzhalter 8"/>
          <p:cNvSpPr>
            <a:spLocks noGrp="1"/>
          </p:cNvSpPr>
          <p:nvPr>
            <p:ph sz="quarter" idx="1"/>
          </p:nvPr>
        </p:nvSpPr>
        <p:spPr>
          <a:xfrm>
            <a:off x="609600" y="1589567"/>
            <a:ext cx="3886200"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4844901" y="1589567"/>
            <a:ext cx="3886200"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8" name="Datumsplatzhalter 7"/>
          <p:cNvSpPr>
            <a:spLocks noGrp="1"/>
          </p:cNvSpPr>
          <p:nvPr>
            <p:ph type="dt" sz="half" idx="15"/>
          </p:nvPr>
        </p:nvSpPr>
        <p:spPr/>
        <p:txBody>
          <a:bodyPr rtlCol="0"/>
          <a:lstStyle/>
          <a:p>
            <a:fld id="{94F395CB-6EEB-41D2-ADB3-24CB21CADB5C}" type="datetimeFigureOut">
              <a:rPr lang="de-DE" smtClean="0"/>
              <a:pPr/>
              <a:t>12.03.2018</a:t>
            </a:fld>
            <a:endParaRPr lang="de-DE"/>
          </a:p>
        </p:txBody>
      </p:sp>
      <p:sp>
        <p:nvSpPr>
          <p:cNvPr id="10" name="Foliennummernplatzhalter 9"/>
          <p:cNvSpPr>
            <a:spLocks noGrp="1"/>
          </p:cNvSpPr>
          <p:nvPr>
            <p:ph type="sldNum" sz="quarter" idx="16"/>
          </p:nvPr>
        </p:nvSpPr>
        <p:spPr/>
        <p:txBody>
          <a:bodyPr rtlCol="0"/>
          <a:lstStyle/>
          <a:p>
            <a:fld id="{DA2EFFF0-4697-48BC-840C-5A931E21784F}" type="slidenum">
              <a:rPr lang="de-DE" smtClean="0"/>
              <a:pPr/>
              <a:t>‹Nr.›</a:t>
            </a:fld>
            <a:endParaRPr lang="de-DE"/>
          </a:p>
        </p:txBody>
      </p:sp>
      <p:sp>
        <p:nvSpPr>
          <p:cNvPr id="12" name="Fußzeilenplatzhalter 11"/>
          <p:cNvSpPr>
            <a:spLocks noGrp="1"/>
          </p:cNvSpPr>
          <p:nvPr>
            <p:ph type="ftr" sz="quarter" idx="17"/>
          </p:nvPr>
        </p:nvSpPr>
        <p:spPr/>
        <p:txBody>
          <a:bodyPr rtlCol="0"/>
          <a:lstStyle/>
          <a:p>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3400" y="273050"/>
            <a:ext cx="8153400" cy="869950"/>
          </a:xfrm>
        </p:spPr>
        <p:txBody>
          <a:bodyPr anchor="ctr"/>
          <a:lstStyle>
            <a:lvl1pPr>
              <a:defRPr/>
            </a:lvl1pPr>
          </a:lstStyle>
          <a:p>
            <a:r>
              <a:rPr kumimoji="0" lang="de-DE" smtClean="0"/>
              <a:t>Titelmasterformat durch Klicken bearbeiten</a:t>
            </a:r>
            <a:endParaRPr kumimoji="0" lang="en-US"/>
          </a:p>
        </p:txBody>
      </p:sp>
      <p:sp>
        <p:nvSpPr>
          <p:cNvPr id="11" name="Inhaltsplatzhalter 10"/>
          <p:cNvSpPr>
            <a:spLocks noGrp="1"/>
          </p:cNvSpPr>
          <p:nvPr>
            <p:ph sz="quarter" idx="2"/>
          </p:nvPr>
        </p:nvSpPr>
        <p:spPr>
          <a:xfrm>
            <a:off x="609600" y="2438400"/>
            <a:ext cx="3886200" cy="35814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4800600" y="2438400"/>
            <a:ext cx="3886200" cy="35814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Datumsplatzhalter 9"/>
          <p:cNvSpPr>
            <a:spLocks noGrp="1"/>
          </p:cNvSpPr>
          <p:nvPr>
            <p:ph type="dt" sz="half" idx="15"/>
          </p:nvPr>
        </p:nvSpPr>
        <p:spPr/>
        <p:txBody>
          <a:bodyPr rtlCol="0"/>
          <a:lstStyle/>
          <a:p>
            <a:fld id="{94F395CB-6EEB-41D2-ADB3-24CB21CADB5C}" type="datetimeFigureOut">
              <a:rPr lang="de-DE" smtClean="0"/>
              <a:pPr/>
              <a:t>12.03.2018</a:t>
            </a:fld>
            <a:endParaRPr lang="de-DE"/>
          </a:p>
        </p:txBody>
      </p:sp>
      <p:sp>
        <p:nvSpPr>
          <p:cNvPr id="12" name="Foliennummernplatzhalter 11"/>
          <p:cNvSpPr>
            <a:spLocks noGrp="1"/>
          </p:cNvSpPr>
          <p:nvPr>
            <p:ph type="sldNum" sz="quarter" idx="16"/>
          </p:nvPr>
        </p:nvSpPr>
        <p:spPr/>
        <p:txBody>
          <a:bodyPr rtlCol="0"/>
          <a:lstStyle/>
          <a:p>
            <a:fld id="{DA2EFFF0-4697-48BC-840C-5A931E21784F}" type="slidenum">
              <a:rPr lang="de-DE" smtClean="0"/>
              <a:pPr/>
              <a:t>‹Nr.›</a:t>
            </a:fld>
            <a:endParaRPr lang="de-DE"/>
          </a:p>
        </p:txBody>
      </p:sp>
      <p:sp>
        <p:nvSpPr>
          <p:cNvPr id="14" name="Fußzeilenplatzhalter 13"/>
          <p:cNvSpPr>
            <a:spLocks noGrp="1"/>
          </p:cNvSpPr>
          <p:nvPr>
            <p:ph type="ftr" sz="quarter" idx="17"/>
          </p:nvPr>
        </p:nvSpPr>
        <p:spPr/>
        <p:txBody>
          <a:bodyPr rtlCol="0"/>
          <a:lstStyle/>
          <a:p>
            <a:endParaRPr lang="de-DE"/>
          </a:p>
        </p:txBody>
      </p:sp>
      <p:sp>
        <p:nvSpPr>
          <p:cNvPr id="16" name="Textplatzhalt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de-DE" smtClean="0"/>
              <a:t>Textmasterformat bearbeiten</a:t>
            </a:r>
          </a:p>
        </p:txBody>
      </p:sp>
      <p:sp>
        <p:nvSpPr>
          <p:cNvPr id="15" name="Textplatzhalt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de-DE" smtClean="0"/>
              <a:t>Textmasterformat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DA2EFFF0-4697-48BC-840C-5A931E21784F}"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a:xfrm>
            <a:off x="0" y="6248400"/>
            <a:ext cx="533400" cy="381000"/>
          </a:xfrm>
        </p:spPr>
        <p:txBody>
          <a:bodyPr/>
          <a:lstStyle>
            <a:lvl1pPr>
              <a:defRPr>
                <a:solidFill>
                  <a:schemeClr val="tx2"/>
                </a:solidFill>
              </a:defRPr>
            </a:lvl1pPr>
          </a:lstStyle>
          <a:p>
            <a:fld id="{DA2EFFF0-4697-48BC-840C-5A931E21784F}"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8077200" cy="869950"/>
          </a:xfrm>
        </p:spPr>
        <p:txBody>
          <a:bodyPr anchor="ctr"/>
          <a:lstStyle>
            <a:lvl1pPr algn="l">
              <a:buNone/>
              <a:defRPr sz="4400" b="0"/>
            </a:lvl1p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p:txBody>
          <a:bodyPr/>
          <a:lstStyle/>
          <a:p>
            <a:fld id="{94F395CB-6EEB-41D2-ADB3-24CB21CADB5C}" type="datetimeFigureOut">
              <a:rPr lang="de-DE" smtClean="0"/>
              <a:pPr/>
              <a:t>12.03.2018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lvl1pPr>
              <a:defRPr>
                <a:solidFill>
                  <a:srgbClr val="FFFFFF"/>
                </a:solidFill>
              </a:defRPr>
            </a:lvl1pPr>
          </a:lstStyle>
          <a:p>
            <a:fld id="{DA2EFFF0-4697-48BC-840C-5A931E21784F}" type="slidenum">
              <a:rPr lang="de-DE" smtClean="0"/>
              <a:pPr/>
              <a:t>‹Nr.›</a:t>
            </a:fld>
            <a:endParaRPr lang="de-DE"/>
          </a:p>
        </p:txBody>
      </p:sp>
      <p:sp>
        <p:nvSpPr>
          <p:cNvPr id="3" name="Textplatzhalt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9" name="Inhaltsplatzhalter 8"/>
          <p:cNvSpPr>
            <a:spLocks noGrp="1"/>
          </p:cNvSpPr>
          <p:nvPr>
            <p:ph sz="quarter" idx="1"/>
          </p:nvPr>
        </p:nvSpPr>
        <p:spPr>
          <a:xfrm>
            <a:off x="2362200" y="1752600"/>
            <a:ext cx="6400800" cy="4419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3">
        <a:schemeClr val="bg2"/>
      </p:bgRef>
    </p:bg>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de-DE" smtClean="0"/>
              <a:t>Textmasterformat bearbeiten</a:t>
            </a:r>
          </a:p>
        </p:txBody>
      </p:sp>
      <p:sp>
        <p:nvSpPr>
          <p:cNvPr id="8" name="Rechteck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de-DE" smtClean="0"/>
              <a:t>Titelmasterformat durch Klicken bearbeiten</a:t>
            </a:r>
            <a:endParaRPr kumimoji="0" lang="en-US"/>
          </a:p>
        </p:txBody>
      </p:sp>
      <p:sp>
        <p:nvSpPr>
          <p:cNvPr id="11" name="Rechteck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umsplatzhalter 11"/>
          <p:cNvSpPr>
            <a:spLocks noGrp="1"/>
          </p:cNvSpPr>
          <p:nvPr>
            <p:ph type="dt" sz="half" idx="10"/>
          </p:nvPr>
        </p:nvSpPr>
        <p:spPr>
          <a:xfrm>
            <a:off x="6248400" y="6248400"/>
            <a:ext cx="2667000" cy="365125"/>
          </a:xfrm>
        </p:spPr>
        <p:txBody>
          <a:bodyPr rtlCol="0"/>
          <a:lstStyle/>
          <a:p>
            <a:fld id="{94F395CB-6EEB-41D2-ADB3-24CB21CADB5C}" type="datetimeFigureOut">
              <a:rPr lang="de-DE" smtClean="0"/>
              <a:pPr/>
              <a:t>12.03.2018</a:t>
            </a:fld>
            <a:endParaRPr lang="de-DE"/>
          </a:p>
        </p:txBody>
      </p:sp>
      <p:sp>
        <p:nvSpPr>
          <p:cNvPr id="13" name="Foliennummernplatzhalter 12"/>
          <p:cNvSpPr>
            <a:spLocks noGrp="1"/>
          </p:cNvSpPr>
          <p:nvPr>
            <p:ph type="sldNum" sz="quarter" idx="11"/>
          </p:nvPr>
        </p:nvSpPr>
        <p:spPr>
          <a:xfrm>
            <a:off x="0" y="4667249"/>
            <a:ext cx="1447800" cy="663578"/>
          </a:xfrm>
        </p:spPr>
        <p:txBody>
          <a:bodyPr rtlCol="0"/>
          <a:lstStyle>
            <a:lvl1pPr>
              <a:defRPr sz="2800"/>
            </a:lvl1pPr>
          </a:lstStyle>
          <a:p>
            <a:fld id="{DA2EFFF0-4697-48BC-840C-5A931E21784F}" type="slidenum">
              <a:rPr lang="de-DE" smtClean="0"/>
              <a:pPr/>
              <a:t>‹Nr.›</a:t>
            </a:fld>
            <a:endParaRPr lang="de-DE"/>
          </a:p>
        </p:txBody>
      </p:sp>
      <p:sp>
        <p:nvSpPr>
          <p:cNvPr id="14" name="Fußzeilenplatzhalter 13"/>
          <p:cNvSpPr>
            <a:spLocks noGrp="1"/>
          </p:cNvSpPr>
          <p:nvPr>
            <p:ph type="ftr" sz="quarter" idx="12"/>
          </p:nvPr>
        </p:nvSpPr>
        <p:spPr>
          <a:xfrm>
            <a:off x="1600200" y="6248206"/>
            <a:ext cx="4572000" cy="365125"/>
          </a:xfrm>
        </p:spPr>
        <p:txBody>
          <a:bodyPr rtlCol="0"/>
          <a:lstStyle/>
          <a:p>
            <a:endParaRPr lang="de-DE"/>
          </a:p>
        </p:txBody>
      </p:sp>
      <p:sp>
        <p:nvSpPr>
          <p:cNvPr id="3" name="Bildplatzhalt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de-DE" smtClean="0"/>
              <a:t>Bild durch Klicken auf Symbol hinzufügen</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228600"/>
            <a:ext cx="8153400" cy="990600"/>
          </a:xfrm>
          <a:prstGeom prst="rect">
            <a:avLst/>
          </a:prstGeom>
        </p:spPr>
        <p:txBody>
          <a:bodyPr vert="horz" anchor="ctr">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4" name="Datumsplatzhalt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4F395CB-6EEB-41D2-ADB3-24CB21CADB5C}" type="datetimeFigureOut">
              <a:rPr lang="de-DE" smtClean="0"/>
              <a:pPr/>
              <a:t>12.03.2018</a:t>
            </a:fld>
            <a:endParaRPr lang="de-DE"/>
          </a:p>
        </p:txBody>
      </p:sp>
      <p:sp>
        <p:nvSpPr>
          <p:cNvPr id="3" name="Fußzeilenplatzhalt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de-DE"/>
          </a:p>
        </p:txBody>
      </p:sp>
      <p:sp>
        <p:nvSpPr>
          <p:cNvPr id="7" name="Rechteck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Foliennummernplatzhalt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A2EFFF0-4697-48BC-840C-5A931E21784F}"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8.png"/><Relationship Id="rId4" Type="http://schemas.openxmlformats.org/officeDocument/2006/relationships/image" Target="../media/image20.jpe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8.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8.png"/><Relationship Id="rId4" Type="http://schemas.openxmlformats.org/officeDocument/2006/relationships/image" Target="../media/image44.jpe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8.gif"/></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0.jpe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noAutofit/>
          </a:bodyPr>
          <a:lstStyle/>
          <a:p>
            <a:pPr algn="r"/>
            <a:r>
              <a:rPr lang="it-IT" sz="3600" dirty="0" smtClean="0"/>
              <a:t>La visita dei vigili del fuoco</a:t>
            </a:r>
            <a:endParaRPr lang="it-IT" sz="3600" dirty="0"/>
          </a:p>
        </p:txBody>
      </p:sp>
      <p:sp>
        <p:nvSpPr>
          <p:cNvPr id="7" name="Untertitel 2"/>
          <p:cNvSpPr txBox="1">
            <a:spLocks/>
          </p:cNvSpPr>
          <p:nvPr/>
        </p:nvSpPr>
        <p:spPr>
          <a:xfrm>
            <a:off x="9209" y="6093296"/>
            <a:ext cx="2258535"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r>
              <a:rPr lang="de-AT" sz="2300" dirty="0" smtClean="0"/>
              <a:t>VVF di PAESE</a:t>
            </a:r>
            <a:endParaRPr lang="it-IT" sz="2300"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403444"/>
            <a:ext cx="2688752"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el 1"/>
          <p:cNvSpPr>
            <a:spLocks noGrp="1"/>
          </p:cNvSpPr>
          <p:nvPr>
            <p:ph type="ctrTitle"/>
          </p:nvPr>
        </p:nvSpPr>
        <p:spPr>
          <a:xfrm>
            <a:off x="3291612" y="4077072"/>
            <a:ext cx="5729128" cy="1214264"/>
          </a:xfrm>
        </p:spPr>
        <p:txBody>
          <a:bodyPr>
            <a:noAutofit/>
          </a:bodyPr>
          <a:lstStyle/>
          <a:p>
            <a:r>
              <a:rPr lang="de-DE" sz="7200" dirty="0" smtClean="0">
                <a:solidFill>
                  <a:schemeClr val="tx1"/>
                </a:solidFill>
              </a:rPr>
              <a:t>Benvenuti</a:t>
            </a:r>
            <a:endParaRPr lang="it-IT" sz="7200" dirty="0">
              <a:solidFill>
                <a:schemeClr val="tx1"/>
              </a:solidFill>
            </a:endParaRPr>
          </a:p>
        </p:txBody>
      </p:sp>
      <p:pic>
        <p:nvPicPr>
          <p:cNvPr id="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44966" y="403443"/>
            <a:ext cx="2579627"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5536" y="403444"/>
            <a:ext cx="2702506"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86800" y="2924944"/>
            <a:ext cx="2702506" cy="2825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8078734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dirty="0" smtClean="0"/>
              <a:t>I vigili del fuoco informano</a:t>
            </a:r>
            <a:endParaRPr lang="it-IT" dirty="0"/>
          </a:p>
        </p:txBody>
      </p:sp>
      <p:pic>
        <p:nvPicPr>
          <p:cNvPr id="2050" name="Picture 2" descr="Y:\06_Besuche_Öffentlichkeitsarbeit\BrandschutznachmittagRiffian 06.05.2015\DSC_71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628800"/>
            <a:ext cx="3661717" cy="2425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Y:\06_Besuche_Öffentlichkeitsarbeit\BrandschutznachmittagRiffian 06.05.2015\DSC_723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68512" y="1628800"/>
            <a:ext cx="3691920" cy="2425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3" name="Picture 5" descr="Y:\06_Besuche_Öffentlichkeitsarbeit\BrandschutznachmittagRiffian 06.05.2015\DSC_70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4254309"/>
            <a:ext cx="3672408"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Y:\06_Besuche_Öffentlichkeitsarbeit\BrandschutznachmittagRiffian 06.05.2015\DSC_716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3" y="4254310"/>
            <a:ext cx="3672407"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904317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50114" y="0"/>
            <a:ext cx="7124578" cy="1446550"/>
          </a:xfrm>
          <a:prstGeom prst="rect">
            <a:avLst/>
          </a:prstGeom>
        </p:spPr>
        <p:txBody>
          <a:bodyPr wrap="square">
            <a:spAutoFit/>
          </a:bodyPr>
          <a:lstStyle/>
          <a:p>
            <a:pPr algn="ctr"/>
            <a:r>
              <a:rPr lang="it-IT" sz="4400" dirty="0" smtClean="0"/>
              <a:t>Anche i vigili del fuoco </a:t>
            </a:r>
            <a:br>
              <a:rPr lang="it-IT" sz="4400" dirty="0" smtClean="0"/>
            </a:br>
            <a:r>
              <a:rPr lang="it-IT" sz="4400" dirty="0" smtClean="0"/>
              <a:t>vanno a scuola </a:t>
            </a:r>
            <a:endParaRPr lang="it-IT" sz="4400" dirty="0"/>
          </a:p>
        </p:txBody>
      </p:sp>
      <p:pic>
        <p:nvPicPr>
          <p:cNvPr id="4" name="Picture 3" descr="Y:\02_Landesfeuerwehrschule\01_Lehrgang\GT\GT_neue_Übungen\GT_neue_Übungen_13.09.2012\DSC052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1597571"/>
            <a:ext cx="3290955" cy="2468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Y:\02_Landesfeuerwehrschule\01_Lehrgang\Gefahrgutlehrgänge\GGÜ\Gefahrgutübungen_16-17.5.13\20130516_15544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635896" y="1597150"/>
            <a:ext cx="3030144" cy="2458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descr="Y:\02_Landesfeuerwehrschule\01_Lehrgang\BU\P102099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52318" y="4235488"/>
            <a:ext cx="2884177" cy="2476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I:\Fotos\Strahlrohrtraining Jänner 2015\P10308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3" y="4235488"/>
            <a:ext cx="3301679" cy="2476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I:\Fotos\Zeitung\P104076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876256" y="1597571"/>
            <a:ext cx="2160240" cy="2458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5" descr="Y:\05_Übungen\BrandschutznachmittagRiffian 06.05.2015\DSC_991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7660" y="5130779"/>
            <a:ext cx="2386953" cy="1580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Y:\02_Landesfeuerwehrschule\01_Lehrgang\KA\KA 23._24.04.2015\P104087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131840" y="3330376"/>
            <a:ext cx="3370375" cy="2118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938016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Il fuoco, amico dell'uomo</a:t>
            </a:r>
            <a:endParaRPr lang="it-IT" dirty="0"/>
          </a:p>
        </p:txBody>
      </p:sp>
      <p:pic>
        <p:nvPicPr>
          <p:cNvPr id="7174" name="Picture 6" descr="http://www.stylondo.com/wp-content/uploads/2014/10/Kaminzimmer-mit-Bruchstein-in-Luxus-Chal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64" y="1631291"/>
            <a:ext cx="4607027" cy="2303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t="-1"/>
          <a:stretch/>
        </p:blipFill>
        <p:spPr>
          <a:xfrm>
            <a:off x="5508104" y="1631291"/>
            <a:ext cx="3329854" cy="2537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C:\Users\david.waldner\AppData\Local\Microsoft\Windows\Temporary Internet Files\Content.Outlook\QVJOLN9D\DSC0429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229" y="4120231"/>
            <a:ext cx="3829496" cy="2545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david.waldner\AppData\Local\Microsoft\Windows\Temporary Internet Files\Content.Outlook\QVJOLN9D\DSC_8855 (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4395874"/>
            <a:ext cx="3390558" cy="2245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028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I pericoli del fuoco</a:t>
            </a:r>
            <a:endParaRPr lang="it-IT" dirty="0"/>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44" y="4097967"/>
            <a:ext cx="3384376" cy="2538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2169" y="4145550"/>
            <a:ext cx="1876484" cy="2501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265944" y="2109931"/>
            <a:ext cx="1800386" cy="1350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5896" y="1616384"/>
            <a:ext cx="3506076" cy="2337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4986" y="4145550"/>
            <a:ext cx="3210235" cy="2490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238" y="1595672"/>
            <a:ext cx="3517669" cy="2337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7682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5400" dirty="0" smtClean="0"/>
              <a:t>Il fuoco e i suoi pericoli</a:t>
            </a:r>
            <a:endParaRPr lang="it-IT" sz="5400" dirty="0"/>
          </a:p>
        </p:txBody>
      </p:sp>
    </p:spTree>
    <p:extLst>
      <p:ext uri="{BB962C8B-B14F-4D97-AF65-F5344CB8AC3E}">
        <p14:creationId xmlns:p14="http://schemas.microsoft.com/office/powerpoint/2010/main" val="727070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smtClean="0"/>
              <a:t>Cosa serve al fuoco?</a:t>
            </a:r>
            <a:endParaRPr lang="it-IT" dirty="0"/>
          </a:p>
        </p:txBody>
      </p:sp>
      <p:pic>
        <p:nvPicPr>
          <p:cNvPr id="4" name="Picture 2" descr="f3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0350" y="4837386"/>
            <a:ext cx="1081088"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5143500" y="5446986"/>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400" b="1"/>
              <a:t>3</a:t>
            </a:r>
            <a:r>
              <a:rPr lang="de-DE" altLang="de-DE" sz="2400" b="1">
                <a:latin typeface="Times New Roman" pitchFamily="18" charset="0"/>
              </a:rPr>
              <a:t>. </a:t>
            </a:r>
            <a:r>
              <a:rPr lang="de-DE" altLang="de-DE" sz="2400" b="1"/>
              <a:t>Calore (fonte di accensione)</a:t>
            </a:r>
            <a:endParaRPr lang="it-IT" altLang="de-DE" sz="2400" b="1">
              <a:latin typeface="Times New Roman" pitchFamily="18" charset="0"/>
            </a:endParaRPr>
          </a:p>
        </p:txBody>
      </p:sp>
      <p:pic>
        <p:nvPicPr>
          <p:cNvPr id="6" name="Picture 5" descr="triangolo col fuoc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9600" y="2125936"/>
            <a:ext cx="2908300" cy="2608263"/>
          </a:xfrm>
          <a:prstGeom prst="rect">
            <a:avLst/>
          </a:prstGeom>
          <a:noFill/>
          <a:extLst>
            <a:ext uri="{909E8E84-426E-40DD-AFC4-6F175D3DCCD1}">
              <a14:hiddenFill xmlns:a14="http://schemas.microsoft.com/office/drawing/2010/main">
                <a:solidFill>
                  <a:srgbClr val="FFFFCC"/>
                </a:solidFill>
              </a14:hiddenFill>
            </a:ext>
          </a:extLst>
        </p:spPr>
      </p:pic>
      <p:pic>
        <p:nvPicPr>
          <p:cNvPr id="7" name="Picture 6" descr="f3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3100" y="1859236"/>
            <a:ext cx="2667000" cy="2078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3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 y="1917974"/>
            <a:ext cx="2743200" cy="18859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a:spLocks noChangeArrowheads="1"/>
          </p:cNvSpPr>
          <p:nvPr/>
        </p:nvSpPr>
        <p:spPr bwMode="auto">
          <a:xfrm>
            <a:off x="419100" y="1503636"/>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400" b="1"/>
              <a:t>1</a:t>
            </a:r>
            <a:r>
              <a:rPr lang="de-DE" altLang="de-DE" sz="2400" b="1">
                <a:latin typeface="Times New Roman" pitchFamily="18" charset="0"/>
              </a:rPr>
              <a:t>. </a:t>
            </a:r>
            <a:r>
              <a:rPr lang="de-DE" altLang="de-DE" sz="2400" b="1"/>
              <a:t>Una sostanza infiammabile</a:t>
            </a:r>
            <a:endParaRPr lang="it-IT" altLang="de-DE" sz="2400" b="1">
              <a:latin typeface="Times New Roman" pitchFamily="18" charset="0"/>
            </a:endParaRPr>
          </a:p>
        </p:txBody>
      </p:sp>
      <p:sp>
        <p:nvSpPr>
          <p:cNvPr id="10" name="Text Box 9"/>
          <p:cNvSpPr txBox="1">
            <a:spLocks noChangeArrowheads="1"/>
          </p:cNvSpPr>
          <p:nvPr/>
        </p:nvSpPr>
        <p:spPr bwMode="auto">
          <a:xfrm>
            <a:off x="5676900" y="1503636"/>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400" b="1"/>
              <a:t>2</a:t>
            </a:r>
            <a:r>
              <a:rPr lang="de-DE" altLang="de-DE" sz="2400" b="1">
                <a:latin typeface="Times New Roman" pitchFamily="18" charset="0"/>
              </a:rPr>
              <a:t>. </a:t>
            </a:r>
            <a:r>
              <a:rPr lang="de-DE" altLang="de-DE" sz="2400" b="1"/>
              <a:t>Ossigeno (aria)</a:t>
            </a:r>
            <a:endParaRPr lang="it-IT" altLang="de-DE" sz="2400" b="1">
              <a:latin typeface="Times New Roman" pitchFamily="18" charset="0"/>
            </a:endParaRPr>
          </a:p>
        </p:txBody>
      </p:sp>
      <p:pic>
        <p:nvPicPr>
          <p:cNvPr id="1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9232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autoUpdateAnimBg="0"/>
      <p:bldP spid="1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dirty="0" smtClean="0"/>
              <a:t>Il fuoco ha bisogno di aria</a:t>
            </a:r>
            <a:endParaRPr lang="it-IT" dirty="0"/>
          </a:p>
        </p:txBody>
      </p:sp>
      <p:sp>
        <p:nvSpPr>
          <p:cNvPr id="3" name="Inhaltsplatzhalter 2"/>
          <p:cNvSpPr>
            <a:spLocks noGrp="1"/>
          </p:cNvSpPr>
          <p:nvPr>
            <p:ph sz="quarter" idx="1"/>
          </p:nvPr>
        </p:nvSpPr>
        <p:spPr>
          <a:xfrm>
            <a:off x="612648" y="1600200"/>
            <a:ext cx="8153400" cy="5257800"/>
          </a:xfrm>
        </p:spPr>
        <p:txBody>
          <a:bodyPr>
            <a:normAutofit/>
          </a:bodyPr>
          <a:lstStyle/>
          <a:p>
            <a:r>
              <a:rPr lang="it-IT" b="1" dirty="0" smtClean="0"/>
              <a:t>Cosa succede?</a:t>
            </a:r>
          </a:p>
          <a:p>
            <a:pPr lvl="1"/>
            <a:r>
              <a:rPr lang="it-IT" dirty="0" smtClean="0"/>
              <a:t>La candelina nel bicchiere più piccolo si spegne per prima, invece quella nel bicchiere più grande brucia più a lungo.</a:t>
            </a:r>
          </a:p>
          <a:p>
            <a:r>
              <a:rPr lang="it-IT" b="1" dirty="0" smtClean="0"/>
              <a:t>Perché?</a:t>
            </a:r>
          </a:p>
          <a:p>
            <a:pPr lvl="1"/>
            <a:r>
              <a:rPr lang="it-IT" dirty="0" smtClean="0"/>
              <a:t>Succede così perché la fiamma ha bisogno di ossigeno per bruciare e l'ossigeno si trova nell'aria.</a:t>
            </a:r>
          </a:p>
          <a:p>
            <a:pPr lvl="1"/>
            <a:r>
              <a:rPr lang="it-IT" dirty="0" smtClean="0"/>
              <a:t>Nel bicchiere grande c'è più ossigeno che nel bicchiere piccolo.</a:t>
            </a:r>
            <a:endParaRPr lang="it-IT"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351719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16632"/>
            <a:ext cx="8153400" cy="990600"/>
          </a:xfrm>
        </p:spPr>
        <p:txBody>
          <a:bodyPr>
            <a:noAutofit/>
          </a:bodyPr>
          <a:lstStyle/>
          <a:p>
            <a:r>
              <a:rPr dirty="0" smtClean="0"/>
              <a:t>Come si faceva</a:t>
            </a:r>
            <a:r>
              <a:t/>
            </a:r>
            <a:br/>
            <a:r>
              <a:rPr dirty="0" smtClean="0"/>
              <a:t>il fuoco in passato?</a:t>
            </a:r>
            <a:endParaRPr lang="it-IT" dirty="0"/>
          </a:p>
        </p:txBody>
      </p:sp>
      <p:pic>
        <p:nvPicPr>
          <p:cNvPr id="5" name="Picture 5" descr="I metodi per fare un fuoc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8" y="1676400"/>
            <a:ext cx="8353425" cy="4705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
        <p:nvSpPr>
          <p:cNvPr id="3" name="Rechteck 2"/>
          <p:cNvSpPr/>
          <p:nvPr/>
        </p:nvSpPr>
        <p:spPr>
          <a:xfrm>
            <a:off x="1115616" y="3841303"/>
            <a:ext cx="1294457" cy="307777"/>
          </a:xfrm>
          <a:prstGeom prst="rect">
            <a:avLst/>
          </a:prstGeom>
          <a:solidFill>
            <a:schemeClr val="bg1"/>
          </a:solidFill>
        </p:spPr>
        <p:txBody>
          <a:bodyPr wrap="none">
            <a:spAutoFit/>
          </a:bodyPr>
          <a:lstStyle/>
          <a:p>
            <a:pPr marL="228600" indent="-228600">
              <a:buFont typeface="+mj-lt"/>
              <a:buAutoNum type="arabicPeriod"/>
            </a:pPr>
            <a:r>
              <a:rPr lang="it-IT" altLang="de-DE" sz="1400" b="1" dirty="0" smtClean="0"/>
              <a:t>Scanalatura</a:t>
            </a:r>
            <a:endParaRPr lang="it-IT" altLang="de-DE" sz="1400" b="1" dirty="0"/>
          </a:p>
        </p:txBody>
      </p:sp>
      <p:sp>
        <p:nvSpPr>
          <p:cNvPr id="6" name="Rechteck 5"/>
          <p:cNvSpPr/>
          <p:nvPr/>
        </p:nvSpPr>
        <p:spPr>
          <a:xfrm>
            <a:off x="3923928" y="3875186"/>
            <a:ext cx="1152128" cy="307777"/>
          </a:xfrm>
          <a:prstGeom prst="rect">
            <a:avLst/>
          </a:prstGeom>
          <a:solidFill>
            <a:schemeClr val="bg1"/>
          </a:solidFill>
        </p:spPr>
        <p:txBody>
          <a:bodyPr wrap="square">
            <a:spAutoFit/>
          </a:bodyPr>
          <a:lstStyle/>
          <a:p>
            <a:r>
              <a:rPr lang="it-IT" altLang="de-DE" sz="1400" b="1" dirty="0" smtClean="0"/>
              <a:t>2. Trapano</a:t>
            </a:r>
            <a:endParaRPr lang="it-IT" altLang="de-DE" sz="1400" b="1" dirty="0"/>
          </a:p>
        </p:txBody>
      </p:sp>
      <p:sp>
        <p:nvSpPr>
          <p:cNvPr id="7" name="Rechteck 6"/>
          <p:cNvSpPr/>
          <p:nvPr/>
        </p:nvSpPr>
        <p:spPr>
          <a:xfrm>
            <a:off x="6953906" y="3841302"/>
            <a:ext cx="1152128" cy="307777"/>
          </a:xfrm>
          <a:prstGeom prst="rect">
            <a:avLst/>
          </a:prstGeom>
          <a:solidFill>
            <a:schemeClr val="bg1"/>
          </a:solidFill>
        </p:spPr>
        <p:txBody>
          <a:bodyPr wrap="square">
            <a:spAutoFit/>
          </a:bodyPr>
          <a:lstStyle/>
          <a:p>
            <a:r>
              <a:rPr lang="it-IT" altLang="de-DE" sz="1400" b="1" dirty="0" smtClean="0"/>
              <a:t>3. Archetto</a:t>
            </a:r>
            <a:endParaRPr lang="it-IT" altLang="de-DE" sz="1400" b="1" dirty="0"/>
          </a:p>
        </p:txBody>
      </p:sp>
      <p:sp>
        <p:nvSpPr>
          <p:cNvPr id="9" name="Rechteck 8"/>
          <p:cNvSpPr/>
          <p:nvPr/>
        </p:nvSpPr>
        <p:spPr>
          <a:xfrm>
            <a:off x="1259632" y="6021289"/>
            <a:ext cx="1440160" cy="307777"/>
          </a:xfrm>
          <a:prstGeom prst="rect">
            <a:avLst/>
          </a:prstGeom>
          <a:solidFill>
            <a:schemeClr val="bg1"/>
          </a:solidFill>
        </p:spPr>
        <p:txBody>
          <a:bodyPr wrap="square">
            <a:spAutoFit/>
          </a:bodyPr>
          <a:lstStyle/>
          <a:p>
            <a:r>
              <a:rPr lang="it-IT" altLang="de-DE" sz="1400" b="1" dirty="0" smtClean="0"/>
              <a:t>4. Archetto</a:t>
            </a:r>
            <a:endParaRPr lang="it-IT" altLang="de-DE" sz="1400" b="1" dirty="0"/>
          </a:p>
        </p:txBody>
      </p:sp>
      <p:sp>
        <p:nvSpPr>
          <p:cNvPr id="10" name="Rechteck 9"/>
          <p:cNvSpPr/>
          <p:nvPr/>
        </p:nvSpPr>
        <p:spPr>
          <a:xfrm>
            <a:off x="3995936" y="6055172"/>
            <a:ext cx="1440160" cy="307777"/>
          </a:xfrm>
          <a:prstGeom prst="rect">
            <a:avLst/>
          </a:prstGeom>
          <a:solidFill>
            <a:schemeClr val="bg1"/>
          </a:solidFill>
        </p:spPr>
        <p:txBody>
          <a:bodyPr wrap="square">
            <a:spAutoFit/>
          </a:bodyPr>
          <a:lstStyle/>
          <a:p>
            <a:r>
              <a:rPr lang="it-IT" altLang="de-DE" sz="1400" b="1" dirty="0" smtClean="0"/>
              <a:t>5. Pietra focaia</a:t>
            </a:r>
            <a:endParaRPr lang="it-IT" altLang="de-DE" sz="1400" b="1" dirty="0"/>
          </a:p>
        </p:txBody>
      </p:sp>
      <p:sp>
        <p:nvSpPr>
          <p:cNvPr id="11" name="Rechteck 10"/>
          <p:cNvSpPr/>
          <p:nvPr/>
        </p:nvSpPr>
        <p:spPr>
          <a:xfrm>
            <a:off x="7020272" y="6021288"/>
            <a:ext cx="1152128" cy="307777"/>
          </a:xfrm>
          <a:prstGeom prst="rect">
            <a:avLst/>
          </a:prstGeom>
          <a:solidFill>
            <a:schemeClr val="bg1"/>
          </a:solidFill>
        </p:spPr>
        <p:txBody>
          <a:bodyPr wrap="square">
            <a:spAutoFit/>
          </a:bodyPr>
          <a:lstStyle/>
          <a:p>
            <a:r>
              <a:rPr lang="it-IT" altLang="de-DE" sz="1400" b="1" dirty="0" smtClean="0"/>
              <a:t>3. Lente</a:t>
            </a:r>
            <a:endParaRPr lang="it-IT" altLang="de-DE" sz="1400" b="1" dirty="0"/>
          </a:p>
        </p:txBody>
      </p:sp>
    </p:spTree>
    <p:extLst>
      <p:ext uri="{BB962C8B-B14F-4D97-AF65-F5344CB8AC3E}">
        <p14:creationId xmlns:p14="http://schemas.microsoft.com/office/powerpoint/2010/main" val="1815178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dirty="0" smtClean="0"/>
              <a:t>Come si fa il fuoco oggi?</a:t>
            </a:r>
            <a:endParaRPr lang="it-IT" dirty="0"/>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059741"/>
            <a:ext cx="4538665" cy="3025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1092" y="1854254"/>
            <a:ext cx="3616706" cy="241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9922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Cosa è infiammabile?</a:t>
            </a:r>
            <a:endParaRPr lang="it-IT" dirty="0"/>
          </a:p>
        </p:txBody>
      </p:sp>
      <p:pic>
        <p:nvPicPr>
          <p:cNvPr id="28674" name="Picture 2" descr="http://ecx.images-amazon.com/images/I/61k6yYsY1qL._SY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01" y="1635832"/>
            <a:ext cx="2406479" cy="2406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8678" name="Picture 6" descr="http://beautyblog.stylebook.de/wp-content/uploads/2013/04/Screen-Shot-2013-04-10-at-14.06.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19" y="1618692"/>
            <a:ext cx="1875239" cy="2251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308" y="1635832"/>
            <a:ext cx="2797250" cy="1865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1800" y="4200860"/>
            <a:ext cx="3649080" cy="2416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02308" y="3789040"/>
            <a:ext cx="1945906" cy="2659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768" y="4192020"/>
            <a:ext cx="1619472" cy="2449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2679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Contenuti</a:t>
            </a:r>
            <a:endParaRPr lang="it-IT" dirty="0"/>
          </a:p>
        </p:txBody>
      </p:sp>
      <p:sp>
        <p:nvSpPr>
          <p:cNvPr id="3" name="Inhaltsplatzhalter 2"/>
          <p:cNvSpPr>
            <a:spLocks noGrp="1"/>
          </p:cNvSpPr>
          <p:nvPr>
            <p:ph sz="quarter" idx="1"/>
          </p:nvPr>
        </p:nvSpPr>
        <p:spPr>
          <a:xfrm>
            <a:off x="612648" y="1600200"/>
            <a:ext cx="8153400" cy="5141168"/>
          </a:xfrm>
        </p:spPr>
        <p:txBody>
          <a:bodyPr>
            <a:normAutofit/>
          </a:bodyPr>
          <a:lstStyle/>
          <a:p>
            <a:pPr>
              <a:lnSpc>
                <a:spcPct val="150000"/>
              </a:lnSpc>
            </a:pPr>
            <a:r>
              <a:rPr dirty="0" smtClean="0"/>
              <a:t>Presentazione del corpo</a:t>
            </a:r>
          </a:p>
          <a:p>
            <a:pPr>
              <a:lnSpc>
                <a:spcPct val="150000"/>
              </a:lnSpc>
            </a:pPr>
            <a:r>
              <a:rPr dirty="0" smtClean="0"/>
              <a:t>Compiti dei vigili del fuoco</a:t>
            </a:r>
          </a:p>
          <a:p>
            <a:pPr>
              <a:lnSpc>
                <a:spcPct val="150000"/>
              </a:lnSpc>
            </a:pPr>
            <a:r>
              <a:rPr dirty="0" smtClean="0"/>
              <a:t>Il fuoco e i suoi pericoli</a:t>
            </a:r>
          </a:p>
          <a:p>
            <a:pPr>
              <a:lnSpc>
                <a:spcPct val="150000"/>
              </a:lnSpc>
            </a:pPr>
            <a:r>
              <a:rPr dirty="0" smtClean="0"/>
              <a:t>I pericoli di un incendio</a:t>
            </a:r>
          </a:p>
          <a:p>
            <a:pPr>
              <a:lnSpc>
                <a:spcPct val="150000"/>
              </a:lnSpc>
            </a:pPr>
            <a:r>
              <a:rPr dirty="0" smtClean="0"/>
              <a:t>Come comportarsi in caso d'incendio</a:t>
            </a:r>
          </a:p>
          <a:p>
            <a:pPr>
              <a:lnSpc>
                <a:spcPct val="150000"/>
              </a:lnSpc>
            </a:pPr>
            <a:r>
              <a:rPr dirty="0" smtClean="0"/>
              <a:t>I vigili del fuoco nell'intervento</a:t>
            </a:r>
          </a:p>
        </p:txBody>
      </p:sp>
      <p:pic>
        <p:nvPicPr>
          <p:cNvPr id="1026" name="Picture 2" descr="I:\Fotos\Strahlrohrtraining Jänner 2015\P10308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4366" y="1916832"/>
            <a:ext cx="3419872" cy="2564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554365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Cosa è infiammabile?</a:t>
            </a:r>
            <a:endParaRPr lang="it-IT" dirty="0"/>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585764"/>
            <a:ext cx="3667500" cy="2445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4199641"/>
            <a:ext cx="3717805" cy="2462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292080" y="4199641"/>
            <a:ext cx="3709260" cy="2464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1607096"/>
            <a:ext cx="3672407" cy="2432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8997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011" y="190786"/>
            <a:ext cx="8153400" cy="990600"/>
          </a:xfrm>
        </p:spPr>
        <p:txBody>
          <a:bodyPr>
            <a:normAutofit fontScale="90000"/>
          </a:bodyPr>
          <a:lstStyle/>
          <a:p>
            <a:r>
              <a:rPr dirty="0" smtClean="0"/>
              <a:t>Esperimento: materiale infiammabile</a:t>
            </a:r>
            <a:endParaRPr lang="it-IT" dirty="0"/>
          </a:p>
        </p:txBody>
      </p:sp>
      <p:sp>
        <p:nvSpPr>
          <p:cNvPr id="3" name="Inhaltsplatzhalter 2"/>
          <p:cNvSpPr>
            <a:spLocks noGrp="1"/>
          </p:cNvSpPr>
          <p:nvPr>
            <p:ph sz="quarter" idx="1"/>
          </p:nvPr>
        </p:nvSpPr>
        <p:spPr>
          <a:xfrm>
            <a:off x="611560" y="1628800"/>
            <a:ext cx="8153400" cy="5229200"/>
          </a:xfrm>
        </p:spPr>
        <p:txBody>
          <a:bodyPr>
            <a:normAutofit/>
          </a:bodyPr>
          <a:lstStyle/>
          <a:p>
            <a:r>
              <a:rPr lang="it-IT" b="1" dirty="0" smtClean="0"/>
              <a:t>Cosa brucia?</a:t>
            </a:r>
          </a:p>
          <a:p>
            <a:pPr lvl="1"/>
            <a:r>
              <a:rPr lang="it-IT" dirty="0" smtClean="0"/>
              <a:t>Grande pezzo di legno</a:t>
            </a:r>
          </a:p>
          <a:p>
            <a:pPr lvl="1"/>
            <a:r>
              <a:rPr lang="it-IT" dirty="0" smtClean="0"/>
              <a:t>Piccolo pezzo di legno</a:t>
            </a:r>
          </a:p>
          <a:p>
            <a:pPr lvl="1"/>
            <a:r>
              <a:rPr lang="it-IT" dirty="0" smtClean="0"/>
              <a:t>Trucioli di legno</a:t>
            </a:r>
          </a:p>
          <a:p>
            <a:pPr lvl="1"/>
            <a:r>
              <a:rPr lang="it-IT" dirty="0" smtClean="0"/>
              <a:t>Chiodi in metallo</a:t>
            </a:r>
          </a:p>
          <a:p>
            <a:pPr lvl="1"/>
            <a:r>
              <a:rPr lang="it-IT" dirty="0" smtClean="0"/>
              <a:t>Vetro</a:t>
            </a:r>
          </a:p>
          <a:p>
            <a:pPr lvl="1"/>
            <a:r>
              <a:rPr lang="it-IT" dirty="0" smtClean="0"/>
              <a:t>Carta</a:t>
            </a:r>
          </a:p>
          <a:p>
            <a:pPr lvl="1"/>
            <a:r>
              <a:rPr lang="it-IT" dirty="0" smtClean="0"/>
              <a:t>Stoffa</a:t>
            </a:r>
          </a:p>
          <a:p>
            <a:pPr lvl="1"/>
            <a:r>
              <a:rPr lang="it-IT" dirty="0" smtClean="0"/>
              <a:t>Benzina</a:t>
            </a:r>
          </a:p>
          <a:p>
            <a:pPr lvl="1"/>
            <a:r>
              <a:rPr lang="it-IT" dirty="0" smtClean="0"/>
              <a:t>Alcool</a:t>
            </a:r>
          </a:p>
          <a:p>
            <a:pPr lvl="1"/>
            <a:endParaRPr lang="it-IT"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998569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Possibilità di spegnimento</a:t>
            </a:r>
            <a:endParaRPr lang="it-IT" dirty="0"/>
          </a:p>
        </p:txBody>
      </p:sp>
      <p:sp>
        <p:nvSpPr>
          <p:cNvPr id="3" name="Inhaltsplatzhalter 2"/>
          <p:cNvSpPr>
            <a:spLocks noGrp="1"/>
          </p:cNvSpPr>
          <p:nvPr>
            <p:ph sz="quarter" idx="1"/>
          </p:nvPr>
        </p:nvSpPr>
        <p:spPr>
          <a:xfrm>
            <a:off x="353358" y="1609894"/>
            <a:ext cx="8153400" cy="4495800"/>
          </a:xfrm>
        </p:spPr>
        <p:txBody>
          <a:bodyPr/>
          <a:lstStyle/>
          <a:p>
            <a:r>
              <a:rPr dirty="0" smtClean="0"/>
              <a:t>Spegnere e raffreddare</a:t>
            </a:r>
          </a:p>
          <a:p>
            <a:endParaRPr lang="it-IT" dirty="0"/>
          </a:p>
          <a:p>
            <a:endParaRPr lang="it-IT" dirty="0" smtClean="0"/>
          </a:p>
          <a:p>
            <a:r>
              <a:rPr dirty="0" smtClean="0"/>
              <a:t>Soffocare</a:t>
            </a:r>
          </a:p>
          <a:p>
            <a:endParaRPr lang="it-IT" dirty="0" smtClean="0"/>
          </a:p>
          <a:p>
            <a:endParaRPr lang="it-IT" dirty="0" smtClean="0"/>
          </a:p>
          <a:p>
            <a:r>
              <a:rPr dirty="0" smtClean="0"/>
              <a:t>Rimuovere il carburante</a:t>
            </a:r>
            <a:endParaRPr lang="it-IT" dirty="0"/>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6416" y="2517795"/>
            <a:ext cx="2925932" cy="2194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4847" y="1609894"/>
            <a:ext cx="2784310" cy="2088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4712244"/>
            <a:ext cx="2926646" cy="1951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1483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I pericoli di un incendio</a:t>
            </a:r>
            <a:endParaRPr lang="it-IT" dirty="0"/>
          </a:p>
        </p:txBody>
      </p:sp>
      <p:pic>
        <p:nvPicPr>
          <p:cNvPr id="2050" name="Picture 2" descr="http://bc02.rp-online.de/polopoly_fs/02052013-brand-windscheid-wendel-erkrather-str-1.3373168.1367527732!httpImage/3883270508.jpg_gen/derivatives/dx510/38832705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00808"/>
            <a:ext cx="7286625" cy="485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5220072" y="3626445"/>
            <a:ext cx="2667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6000" b="1" dirty="0">
                <a:solidFill>
                  <a:srgbClr val="FF0000"/>
                </a:solidFill>
                <a:latin typeface="Comic Sans MS" pitchFamily="66" charset="0"/>
              </a:rPr>
              <a:t>Fuoco</a:t>
            </a:r>
            <a:endParaRPr lang="it-IT" altLang="de-DE" sz="6000" b="1" dirty="0">
              <a:solidFill>
                <a:srgbClr val="FF0000"/>
              </a:solidFill>
              <a:latin typeface="Comic Sans MS" pitchFamily="66" charset="0"/>
            </a:endParaRPr>
          </a:p>
        </p:txBody>
      </p:sp>
      <p:sp>
        <p:nvSpPr>
          <p:cNvPr id="7" name="Text Box 6"/>
          <p:cNvSpPr txBox="1">
            <a:spLocks noChangeArrowheads="1"/>
          </p:cNvSpPr>
          <p:nvPr/>
        </p:nvSpPr>
        <p:spPr bwMode="auto">
          <a:xfrm>
            <a:off x="1115616" y="1879797"/>
            <a:ext cx="5112568"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1600" b="1" dirty="0">
                <a:solidFill>
                  <a:srgbClr val="DFDA00"/>
                </a:solidFill>
                <a:latin typeface="Comic Sans MS" pitchFamily="66" charset="0"/>
              </a:rPr>
              <a:t>Fumo</a:t>
            </a:r>
            <a:endParaRPr lang="it-IT" altLang="de-DE" sz="11600" b="1" dirty="0">
              <a:solidFill>
                <a:srgbClr val="DFDA00"/>
              </a:solidFill>
              <a:latin typeface="Comic Sans MS" pitchFamily="66" charset="0"/>
            </a:endParaRPr>
          </a:p>
        </p:txBody>
      </p:sp>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370123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sz="5400" dirty="0" smtClean="0"/>
              <a:t>I pericoli di un incendio</a:t>
            </a:r>
            <a:endParaRPr lang="it-IT" sz="5400" dirty="0"/>
          </a:p>
        </p:txBody>
      </p:sp>
      <p:pic>
        <p:nvPicPr>
          <p:cNvPr id="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79712" y="2835345"/>
            <a:ext cx="4968552" cy="380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25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Attenzione! Pericolo</a:t>
            </a:r>
            <a:endParaRPr lang="it-IT" dirty="0"/>
          </a:p>
        </p:txBody>
      </p:sp>
      <p:sp>
        <p:nvSpPr>
          <p:cNvPr id="3" name="Inhaltsplatzhalter 2"/>
          <p:cNvSpPr>
            <a:spLocks noGrp="1"/>
          </p:cNvSpPr>
          <p:nvPr>
            <p:ph sz="quarter" idx="1"/>
          </p:nvPr>
        </p:nvSpPr>
        <p:spPr>
          <a:xfrm>
            <a:off x="251520" y="1697674"/>
            <a:ext cx="5111480" cy="4925144"/>
          </a:xfrm>
        </p:spPr>
        <p:txBody>
          <a:bodyPr/>
          <a:lstStyle/>
          <a:p>
            <a:r>
              <a:rPr dirty="0" smtClean="0"/>
              <a:t>Un grasso che brucia è </a:t>
            </a:r>
            <a:r>
              <a:rPr lang="it-IT" dirty="0" smtClean="0"/>
              <a:t>un grande</a:t>
            </a:r>
            <a:r>
              <a:rPr dirty="0" smtClean="0"/>
              <a:t> pericolo in cucina</a:t>
            </a:r>
          </a:p>
          <a:p>
            <a:pPr marL="0" indent="0">
              <a:buNone/>
            </a:pPr>
            <a:endParaRPr lang="it-IT" dirty="0" smtClean="0"/>
          </a:p>
          <a:p>
            <a:r>
              <a:rPr dirty="0" smtClean="0"/>
              <a:t>Non si può lasciare mai la padella incustodita</a:t>
            </a:r>
          </a:p>
          <a:p>
            <a:pPr marL="0" indent="0">
              <a:buNone/>
            </a:pPr>
            <a:endParaRPr lang="it-IT" dirty="0" smtClean="0"/>
          </a:p>
          <a:p>
            <a:r>
              <a:rPr dirty="0" smtClean="0"/>
              <a:t>Un grasso già usato brucia più facilmente, quindi va sostituito spesso</a:t>
            </a:r>
          </a:p>
          <a:p>
            <a:endParaRPr lang="it-IT"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15373" y="2852936"/>
            <a:ext cx="3688083" cy="2830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789092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Il pericolo in cucina</a:t>
            </a:r>
            <a:endParaRPr lang="it-IT" dirty="0"/>
          </a:p>
        </p:txBody>
      </p:sp>
      <p:sp>
        <p:nvSpPr>
          <p:cNvPr id="5" name="Text Box 10"/>
          <p:cNvSpPr txBox="1">
            <a:spLocks noChangeArrowheads="1"/>
          </p:cNvSpPr>
          <p:nvPr/>
        </p:nvSpPr>
        <p:spPr bwMode="auto">
          <a:xfrm>
            <a:off x="107504" y="1556792"/>
            <a:ext cx="8928992" cy="769441"/>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2200" dirty="0" smtClean="0">
                <a:latin typeface="Tahoma" pitchFamily="34" charset="0"/>
              </a:rPr>
              <a:t>MAI </a:t>
            </a:r>
            <a:r>
              <a:rPr lang="de-DE" altLang="de-DE" sz="2200" dirty="0">
                <a:latin typeface="Tahoma" pitchFamily="34" charset="0"/>
              </a:rPr>
              <a:t>usare acqua per spegnere un grasso in fiamme! </a:t>
            </a:r>
            <a:r>
              <a:rPr dirty="0"/>
              <a:t/>
            </a:r>
            <a:br>
              <a:rPr dirty="0"/>
            </a:br>
            <a:r>
              <a:rPr lang="de-DE" altLang="de-DE" sz="2200" dirty="0">
                <a:latin typeface="Tahoma" pitchFamily="34" charset="0"/>
              </a:rPr>
              <a:t>Spegnere coprendo con il coperchio o con una coperta antifiamma.</a:t>
            </a:r>
            <a:endParaRPr lang="it-IT" altLang="de-DE" sz="2200" dirty="0">
              <a:latin typeface="Tahoma" pitchFamily="34" charset="0"/>
            </a:endParaRPr>
          </a:p>
        </p:txBody>
      </p:sp>
      <p:pic>
        <p:nvPicPr>
          <p:cNvPr id="11"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1579" y="4855753"/>
            <a:ext cx="1172997" cy="2041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3" y="4854637"/>
            <a:ext cx="1159395" cy="2017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6" y="4854637"/>
            <a:ext cx="1164529" cy="2026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4841070"/>
            <a:ext cx="1152128" cy="2004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6" y="4794325"/>
            <a:ext cx="1138778" cy="1981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9712" y="2487775"/>
            <a:ext cx="1504576" cy="2006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576" y="2649842"/>
            <a:ext cx="2458945" cy="1844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8283" y="2469202"/>
            <a:ext cx="2539591" cy="2049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60371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Attenzione! Pericolo</a:t>
            </a:r>
            <a:endParaRPr lang="it-IT" dirty="0"/>
          </a:p>
        </p:txBody>
      </p:sp>
      <p:sp>
        <p:nvSpPr>
          <p:cNvPr id="3" name="Inhaltsplatzhalter 2"/>
          <p:cNvSpPr>
            <a:spLocks noGrp="1"/>
          </p:cNvSpPr>
          <p:nvPr>
            <p:ph sz="quarter" idx="1"/>
          </p:nvPr>
        </p:nvSpPr>
        <p:spPr>
          <a:xfrm>
            <a:off x="194534" y="1628800"/>
            <a:ext cx="4895456" cy="5069160"/>
          </a:xfrm>
        </p:spPr>
        <p:txBody>
          <a:bodyPr/>
          <a:lstStyle/>
          <a:p>
            <a:r>
              <a:rPr lang="it-IT" dirty="0" smtClean="0"/>
              <a:t>I liquidi infiammabili sono particolarmente pericolosi</a:t>
            </a:r>
          </a:p>
          <a:p>
            <a:pPr marL="0" indent="0">
              <a:buNone/>
            </a:pPr>
            <a:endParaRPr lang="it-IT" dirty="0" smtClean="0"/>
          </a:p>
          <a:p>
            <a:r>
              <a:rPr lang="it-IT" dirty="0" smtClean="0"/>
              <a:t>Sul contenitore sono segnalati con il disegno di una fiamma</a:t>
            </a:r>
          </a:p>
          <a:p>
            <a:pPr marL="0" indent="0">
              <a:buNone/>
            </a:pPr>
            <a:endParaRPr lang="it-IT" dirty="0" smtClean="0"/>
          </a:p>
          <a:p>
            <a:r>
              <a:rPr lang="it-IT" dirty="0" smtClean="0"/>
              <a:t>Per fare il grill non si possono  versare liquidi infiammabili sui carboni</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84424" y="2060848"/>
            <a:ext cx="374836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418329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Attenzione! Pericolo</a:t>
            </a:r>
            <a:endParaRPr lang="it-IT" dirty="0"/>
          </a:p>
        </p:txBody>
      </p:sp>
      <p:sp>
        <p:nvSpPr>
          <p:cNvPr id="3" name="Inhaltsplatzhalter 2"/>
          <p:cNvSpPr>
            <a:spLocks noGrp="1"/>
          </p:cNvSpPr>
          <p:nvPr>
            <p:ph sz="quarter" idx="1"/>
          </p:nvPr>
        </p:nvSpPr>
        <p:spPr>
          <a:xfrm>
            <a:off x="81924" y="1628800"/>
            <a:ext cx="4607424" cy="5069160"/>
          </a:xfrm>
        </p:spPr>
        <p:txBody>
          <a:bodyPr/>
          <a:lstStyle/>
          <a:p>
            <a:pPr>
              <a:spcBef>
                <a:spcPct val="50000"/>
              </a:spcBef>
            </a:pPr>
            <a:r>
              <a:rPr lang="de-DE" altLang="de-DE" sz="3200" dirty="0"/>
              <a:t>Disporre le candele a sufficiente distanza da rami e rametti </a:t>
            </a:r>
          </a:p>
          <a:p>
            <a:pPr>
              <a:spcBef>
                <a:spcPct val="50000"/>
              </a:spcBef>
            </a:pPr>
            <a:endParaRPr lang="it-IT" altLang="de-DE" sz="3200" dirty="0"/>
          </a:p>
          <a:p>
            <a:pPr>
              <a:spcBef>
                <a:spcPct val="50000"/>
              </a:spcBef>
            </a:pPr>
            <a:r>
              <a:rPr lang="de-DE" altLang="de-DE" sz="3200" dirty="0"/>
              <a:t>Mettere in acqua la base dell'albero di Natale prima della festa e non tenerlo in ambienti riscaldati</a:t>
            </a:r>
            <a:endParaRPr lang="it-IT" altLang="de-DE" sz="3200" dirty="0"/>
          </a:p>
          <a:p>
            <a:endParaRPr lang="it-IT"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96145" y="2420888"/>
            <a:ext cx="4040351"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41832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Esperimento: Albero di Natale</a:t>
            </a:r>
            <a:endParaRPr lang="it-IT" dirty="0"/>
          </a:p>
        </p:txBody>
      </p:sp>
      <p:sp>
        <p:nvSpPr>
          <p:cNvPr id="3" name="Inhaltsplatzhalter 2"/>
          <p:cNvSpPr>
            <a:spLocks noGrp="1"/>
          </p:cNvSpPr>
          <p:nvPr>
            <p:ph sz="quarter" idx="1"/>
          </p:nvPr>
        </p:nvSpPr>
        <p:spPr/>
        <p:txBody>
          <a:bodyPr/>
          <a:lstStyle/>
          <a:p>
            <a:endParaRPr lang="de-DE" dirty="0"/>
          </a:p>
        </p:txBody>
      </p:sp>
    </p:spTree>
    <p:extLst>
      <p:ext uri="{BB962C8B-B14F-4D97-AF65-F5344CB8AC3E}">
        <p14:creationId xmlns:p14="http://schemas.microsoft.com/office/powerpoint/2010/main" val="59758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idx="1"/>
          </p:nvPr>
        </p:nvSpPr>
        <p:spPr/>
        <p:txBody>
          <a:bodyPr>
            <a:noAutofit/>
          </a:bodyPr>
          <a:lstStyle/>
          <a:p>
            <a:pPr algn="ctr"/>
            <a:r>
              <a:rPr lang="de-DE" sz="5400" dirty="0" smtClean="0"/>
              <a:t>Vigili del fuoco volontari di PAESE</a:t>
            </a:r>
            <a:endParaRPr lang="it-IT" sz="5400" dirty="0"/>
          </a:p>
        </p:txBody>
      </p:sp>
      <p:sp>
        <p:nvSpPr>
          <p:cNvPr id="4" name="Titel 3"/>
          <p:cNvSpPr>
            <a:spLocks noGrp="1"/>
          </p:cNvSpPr>
          <p:nvPr>
            <p:ph type="title"/>
          </p:nvPr>
        </p:nvSpPr>
        <p:spPr/>
        <p:txBody>
          <a:bodyPr>
            <a:normAutofit/>
          </a:bodyPr>
          <a:lstStyle/>
          <a:p>
            <a:r>
              <a:rPr lang="de-DE" sz="5400" dirty="0" smtClean="0"/>
              <a:t>Presentazione del corpo</a:t>
            </a:r>
            <a:endParaRPr lang="it-IT" sz="5400" dirty="0"/>
          </a:p>
        </p:txBody>
      </p:sp>
      <p:pic>
        <p:nvPicPr>
          <p:cNvPr id="1026" name="Picture 2" descr="https://scontent-mxp1-1.xx.fbcdn.net/hphotos-xpa1/v/t1.0-9/11953027_1005233312924199_6257126090946235670_n.jpg?oh=d0cc6cc04ffd1dd7213e5dfb4f443a99&amp;oe=5662B23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3528" y="4509120"/>
            <a:ext cx="3195042" cy="2009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scontent-mxp1-1.xx.fbcdn.net/hphotos-xfa1/v/t1.0-9/11182166_825334767580722_4136785776923259295_n.jpg?oh=b7ef3542ea83594edc039c9ed3fc0541&amp;oe=566F248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30836" y="4509120"/>
            <a:ext cx="2235200" cy="2009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scontent-mxp1-1.xx.fbcdn.net/hphotos-xfp1/v/t1.0-9/11139399_785817284865804_3629646823912743332_n.jpg?oh=7c531da68fb292da9206857731744086&amp;oe=566EC3B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372200" y="4509120"/>
            <a:ext cx="2483768" cy="2009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8254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Attenzione! Pericolo</a:t>
            </a:r>
            <a:endParaRPr lang="it-IT" dirty="0"/>
          </a:p>
        </p:txBody>
      </p:sp>
      <p:sp>
        <p:nvSpPr>
          <p:cNvPr id="3" name="Inhaltsplatzhalter 2"/>
          <p:cNvSpPr>
            <a:spLocks noGrp="1"/>
          </p:cNvSpPr>
          <p:nvPr>
            <p:ph sz="quarter" idx="1"/>
          </p:nvPr>
        </p:nvSpPr>
        <p:spPr/>
        <p:txBody>
          <a:bodyPr/>
          <a:lstStyle/>
          <a:p>
            <a:r>
              <a:rPr lang="it-IT" dirty="0" smtClean="0"/>
              <a:t>Il pericolo c'è anche con prese vecchie, sovraccariche o riparate «fai da te»</a:t>
            </a:r>
          </a:p>
          <a:p>
            <a:r>
              <a:rPr lang="it-IT" dirty="0" smtClean="0"/>
              <a:t>Gli apparecchi elettrici devono essere riparati solo dai tecnici</a:t>
            </a:r>
          </a:p>
          <a:p>
            <a:endParaRPr lang="it-IT" dirty="0" smtClean="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726119" y="3140968"/>
            <a:ext cx="4562875" cy="346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418329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Attenzione! Pericolo</a:t>
            </a:r>
            <a:endParaRPr lang="it-IT" dirty="0"/>
          </a:p>
        </p:txBody>
      </p:sp>
      <p:sp>
        <p:nvSpPr>
          <p:cNvPr id="3" name="Inhaltsplatzhalter 2"/>
          <p:cNvSpPr>
            <a:spLocks noGrp="1"/>
          </p:cNvSpPr>
          <p:nvPr>
            <p:ph sz="quarter" idx="1"/>
          </p:nvPr>
        </p:nvSpPr>
        <p:spPr>
          <a:xfrm>
            <a:off x="18583" y="1756973"/>
            <a:ext cx="4481409" cy="4565104"/>
          </a:xfrm>
        </p:spPr>
        <p:txBody>
          <a:bodyPr/>
          <a:lstStyle/>
          <a:p>
            <a:r>
              <a:rPr lang="it-IT" dirty="0" smtClean="0"/>
              <a:t>Gli apparecchi elettrici devono sempre essere spenti dopo l'uso</a:t>
            </a:r>
          </a:p>
          <a:p>
            <a:pPr marL="0" indent="0">
              <a:buNone/>
            </a:pPr>
            <a:endParaRPr lang="it-IT" dirty="0" smtClean="0"/>
          </a:p>
          <a:p>
            <a:r>
              <a:rPr lang="it-IT" dirty="0" smtClean="0"/>
              <a:t>Non appoggiare il ferro da stiro o apparecchi di riscaldamento e cottura su superfici infiammabili</a:t>
            </a:r>
          </a:p>
          <a:p>
            <a:endParaRPr lang="it-IT"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01736" y="2409162"/>
            <a:ext cx="4234706" cy="3260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41832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Attenzione! Pericolo</a:t>
            </a:r>
            <a:endParaRPr lang="it-IT" dirty="0"/>
          </a:p>
        </p:txBody>
      </p:sp>
      <p:sp>
        <p:nvSpPr>
          <p:cNvPr id="3" name="Inhaltsplatzhalter 2"/>
          <p:cNvSpPr>
            <a:spLocks noGrp="1"/>
          </p:cNvSpPr>
          <p:nvPr>
            <p:ph sz="quarter" idx="1"/>
          </p:nvPr>
        </p:nvSpPr>
        <p:spPr>
          <a:xfrm>
            <a:off x="612648" y="1600200"/>
            <a:ext cx="7919792" cy="3052936"/>
          </a:xfrm>
        </p:spPr>
        <p:txBody>
          <a:bodyPr/>
          <a:lstStyle/>
          <a:p>
            <a:r>
              <a:rPr lang="it-IT" dirty="0" smtClean="0"/>
              <a:t>I fuochi all’aperto devono rispettare distanze minime:</a:t>
            </a:r>
          </a:p>
          <a:p>
            <a:pPr lvl="1"/>
            <a:r>
              <a:rPr lang="it-IT" dirty="0" smtClean="0"/>
              <a:t>dagli edifici 10 m</a:t>
            </a:r>
          </a:p>
          <a:p>
            <a:pPr lvl="1"/>
            <a:r>
              <a:rPr lang="it-IT" dirty="0" smtClean="0"/>
              <a:t>dal bosco o da un fienile100 m</a:t>
            </a:r>
          </a:p>
          <a:p>
            <a:r>
              <a:rPr lang="it-IT" dirty="0" smtClean="0"/>
              <a:t>I fuochi liberi devono essere sempre sorvegliati</a:t>
            </a:r>
          </a:p>
          <a:p>
            <a:r>
              <a:rPr lang="it-IT" dirty="0" smtClean="0"/>
              <a:t>Se si alza il vento il fuoco deve essere spento</a:t>
            </a:r>
          </a:p>
          <a:p>
            <a:endParaRPr lang="it-IT" dirty="0" smtClean="0"/>
          </a:p>
          <a:p>
            <a:pPr lvl="1"/>
            <a:endParaRPr lang="it-IT"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131592" y="4653136"/>
            <a:ext cx="2880320" cy="2209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5418329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Come evito un fuoco?</a:t>
            </a:r>
            <a:endParaRPr lang="it-IT" dirty="0"/>
          </a:p>
        </p:txBody>
      </p:sp>
      <p:pic>
        <p:nvPicPr>
          <p:cNvPr id="4" name="Picture 4"/>
          <p:cNvPicPr>
            <a:picLocks noChangeAspect="1" noChangeArrowheads="1"/>
          </p:cNvPicPr>
          <p:nvPr/>
        </p:nvPicPr>
        <p:blipFill>
          <a:blip r:embed="rId2">
            <a:clrChange>
              <a:clrFrom>
                <a:srgbClr val="00FF00"/>
              </a:clrFrom>
              <a:clrTo>
                <a:srgbClr val="00FF00">
                  <a:alpha val="0"/>
                </a:srgbClr>
              </a:clrTo>
            </a:clrChange>
            <a:extLst>
              <a:ext uri="{28A0092B-C50C-407E-A947-70E740481C1C}">
                <a14:useLocalDpi xmlns:a14="http://schemas.microsoft.com/office/drawing/2010/main" val="0"/>
              </a:ext>
            </a:extLst>
          </a:blip>
          <a:srcRect/>
          <a:stretch>
            <a:fillRect/>
          </a:stretch>
        </p:blipFill>
        <p:spPr bwMode="auto">
          <a:xfrm>
            <a:off x="365571" y="1844824"/>
            <a:ext cx="4597825" cy="4680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5263108" y="2199925"/>
            <a:ext cx="3408281"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de-DE" sz="2800" dirty="0" smtClean="0">
                <a:latin typeface="+mj-lt"/>
              </a:rPr>
              <a:t>Bottiglie, frammenti di vetro, pezzi di tegole in vetro, ecc. gettate in luoghi dove batte il sole possono agire come lenti e facilitare l'incendio </a:t>
            </a:r>
            <a:endParaRPr lang="it-IT" altLang="de-DE" sz="2400" dirty="0">
              <a:latin typeface="+mj-lt"/>
            </a:endParaRPr>
          </a:p>
        </p:txBody>
      </p:sp>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8554368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Attenzione! Pericolo</a:t>
            </a:r>
            <a:endParaRPr lang="it-IT" dirty="0"/>
          </a:p>
        </p:txBody>
      </p:sp>
      <p:pic>
        <p:nvPicPr>
          <p:cNvPr id="2051" name="Picture 3" descr="G:\Sachgbt\06_MEDIENARCHIV\PRESSEBerichte\20150630101143_0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73142" y="1517224"/>
            <a:ext cx="5511226" cy="53407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4376887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Attenzione! Pericolo</a:t>
            </a:r>
            <a:endParaRPr lang="it-IT" dirty="0"/>
          </a:p>
        </p:txBody>
      </p:sp>
      <p:sp>
        <p:nvSpPr>
          <p:cNvPr id="3" name="Inhaltsplatzhalter 2"/>
          <p:cNvSpPr>
            <a:spLocks noGrp="1"/>
          </p:cNvSpPr>
          <p:nvPr>
            <p:ph sz="quarter" idx="1"/>
          </p:nvPr>
        </p:nvSpPr>
        <p:spPr>
          <a:xfrm>
            <a:off x="241347" y="1600200"/>
            <a:ext cx="8153400" cy="5257800"/>
          </a:xfrm>
        </p:spPr>
        <p:txBody>
          <a:bodyPr>
            <a:normAutofit/>
          </a:bodyPr>
          <a:lstStyle/>
          <a:p>
            <a:r>
              <a:rPr lang="it-IT" dirty="0" smtClean="0"/>
              <a:t>Pericoli per:</a:t>
            </a:r>
          </a:p>
          <a:p>
            <a:pPr lvl="1"/>
            <a:r>
              <a:rPr lang="it-IT" dirty="0" smtClean="0"/>
              <a:t>candele, decorazioni, stelle filanti, apparecchi di cottura ed elettrici, fiammiferi per bambini</a:t>
            </a:r>
          </a:p>
          <a:p>
            <a:r>
              <a:rPr lang="it-IT" dirty="0" smtClean="0"/>
              <a:t>Precauzioni:</a:t>
            </a:r>
          </a:p>
          <a:p>
            <a:pPr lvl="1"/>
            <a:r>
              <a:rPr lang="it-IT" dirty="0" smtClean="0"/>
              <a:t>possibilmente non usare sostanze infiammabili come decorazioni</a:t>
            </a:r>
          </a:p>
          <a:p>
            <a:pPr lvl="1"/>
            <a:r>
              <a:rPr lang="it-IT" dirty="0" smtClean="0"/>
              <a:t>tenere i materiali infiammabili distanti dalle fonti di accensione</a:t>
            </a:r>
          </a:p>
          <a:p>
            <a:pPr lvl="1"/>
            <a:r>
              <a:rPr lang="it-IT" dirty="0" smtClean="0"/>
              <a:t>tenere sempre sotto controllo le candele</a:t>
            </a:r>
          </a:p>
          <a:p>
            <a:pPr lvl="1"/>
            <a:r>
              <a:rPr lang="it-IT" dirty="0" smtClean="0"/>
              <a:t>non accendere fuochi d'artificio all'interno</a:t>
            </a:r>
            <a:endParaRPr lang="it-IT" dirty="0"/>
          </a:p>
        </p:txBody>
      </p:sp>
      <p:pic>
        <p:nvPicPr>
          <p:cNvPr id="2051" name="Picture 3" descr="G:\Sachgbt\06_MEDIENARCHIV\PRESSEBerichte\20150630101143_0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79096" y="5085184"/>
            <a:ext cx="1624010" cy="15737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clrChange>
              <a:clrFrom>
                <a:srgbClr val="00FF00"/>
              </a:clrFrom>
              <a:clrTo>
                <a:srgbClr val="00FF00">
                  <a:alpha val="0"/>
                </a:srgbClr>
              </a:clrTo>
            </a:clrChange>
            <a:extLst>
              <a:ext uri="{28A0092B-C50C-407E-A947-70E740481C1C}">
                <a14:useLocalDpi xmlns:a14="http://schemas.microsoft.com/office/drawing/2010/main" val="0"/>
              </a:ext>
            </a:extLst>
          </a:blip>
          <a:srcRect/>
          <a:stretch>
            <a:fillRect/>
          </a:stretch>
        </p:blipFill>
        <p:spPr bwMode="auto">
          <a:xfrm>
            <a:off x="7196364" y="1988840"/>
            <a:ext cx="1989474" cy="1659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438209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Autofit/>
          </a:bodyPr>
          <a:lstStyle/>
          <a:p>
            <a:r>
              <a:rPr lang="de-DE" sz="4000" dirty="0" smtClean="0"/>
              <a:t>Come comportarsi in caso d'incendio</a:t>
            </a:r>
            <a:endParaRPr lang="it-IT" sz="4000" dirty="0"/>
          </a:p>
        </p:txBody>
      </p:sp>
      <p:pic>
        <p:nvPicPr>
          <p:cNvPr id="6"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44068" y="2924944"/>
            <a:ext cx="4896544" cy="371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094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Salvare, fuggire, aiutare</a:t>
            </a:r>
            <a:endParaRPr lang="it-IT" dirty="0"/>
          </a:p>
        </p:txBody>
      </p:sp>
      <p:sp>
        <p:nvSpPr>
          <p:cNvPr id="5" name="AutoShape 4"/>
          <p:cNvSpPr>
            <a:spLocks noChangeArrowheads="1"/>
          </p:cNvSpPr>
          <p:nvPr/>
        </p:nvSpPr>
        <p:spPr bwMode="auto">
          <a:xfrm>
            <a:off x="400050" y="1628800"/>
            <a:ext cx="8382000" cy="990600"/>
          </a:xfrm>
          <a:prstGeom prst="roundRect">
            <a:avLst>
              <a:gd name="adj" fmla="val 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it-IT" altLang="de-DE" sz="2800" dirty="0" smtClean="0"/>
              <a:t>Le vie di fuga da un edificio in caso di pericolo </a:t>
            </a:r>
          </a:p>
          <a:p>
            <a:pPr algn="ctr"/>
            <a:r>
              <a:rPr lang="it-IT" altLang="de-DE" sz="2800" dirty="0" smtClean="0"/>
              <a:t>devono essere note a tutti</a:t>
            </a:r>
            <a:endParaRPr lang="it-IT" altLang="de-DE" sz="2800" dirty="0"/>
          </a:p>
        </p:txBody>
      </p:sp>
      <p:sp>
        <p:nvSpPr>
          <p:cNvPr id="6" name="Text Box 5"/>
          <p:cNvSpPr txBox="1">
            <a:spLocks noChangeArrowheads="1"/>
          </p:cNvSpPr>
          <p:nvPr/>
        </p:nvSpPr>
        <p:spPr bwMode="auto">
          <a:xfrm>
            <a:off x="3707904" y="5073460"/>
            <a:ext cx="47525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3200" dirty="0">
                <a:latin typeface="+mj-lt"/>
              </a:rPr>
              <a:t>Negli edifici più grandi le vie di fuga devono essere segnalate!</a:t>
            </a:r>
            <a:endParaRPr lang="it-IT" altLang="de-DE" sz="3200" dirty="0">
              <a:latin typeface="+mj-lt"/>
            </a:endParaRPr>
          </a:p>
        </p:txBody>
      </p:sp>
      <p:pic>
        <p:nvPicPr>
          <p:cNvPr id="31746" name="Picture 2" descr="http://vennhoff.connectx-it.de/wp-content/uploads/2013/07/webfoto-evakuierungsueb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515" y="2741616"/>
            <a:ext cx="2854474" cy="2140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748" name="Picture 4" descr="http://www.notfallplan-notfallplanung.com/images/evakuierungsueb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073460"/>
            <a:ext cx="2637978" cy="1674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750" name="Picture 6" descr="http://www.sidiblume.de/info-rom/bgvr/gif/vbg125-e1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741616"/>
            <a:ext cx="4281711" cy="2140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9656355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36" y="165078"/>
            <a:ext cx="8153400" cy="990600"/>
          </a:xfrm>
        </p:spPr>
        <p:txBody>
          <a:bodyPr>
            <a:normAutofit fontScale="90000"/>
          </a:bodyPr>
          <a:lstStyle/>
          <a:p>
            <a:r>
              <a:rPr dirty="0" smtClean="0"/>
              <a:t>Come comportarsi in caso d'incendio</a:t>
            </a:r>
            <a:endParaRPr lang="it-IT" dirty="0"/>
          </a:p>
        </p:txBody>
      </p:sp>
      <p:sp>
        <p:nvSpPr>
          <p:cNvPr id="3" name="Inhaltsplatzhalter 2"/>
          <p:cNvSpPr>
            <a:spLocks noGrp="1"/>
          </p:cNvSpPr>
          <p:nvPr>
            <p:ph sz="quarter" idx="1"/>
          </p:nvPr>
        </p:nvSpPr>
        <p:spPr>
          <a:xfrm>
            <a:off x="323528" y="1556792"/>
            <a:ext cx="8153400" cy="5069160"/>
          </a:xfrm>
        </p:spPr>
        <p:txBody>
          <a:bodyPr>
            <a:normAutofit fontScale="92500"/>
          </a:bodyPr>
          <a:lstStyle/>
          <a:p>
            <a:pPr>
              <a:lnSpc>
                <a:spcPct val="200000"/>
              </a:lnSpc>
            </a:pPr>
            <a:r>
              <a:rPr dirty="0" smtClean="0"/>
              <a:t>Lasciare l'edificio in maniera ordinata e senza distrarsi</a:t>
            </a:r>
          </a:p>
          <a:p>
            <a:pPr>
              <a:lnSpc>
                <a:spcPct val="200000"/>
              </a:lnSpc>
            </a:pPr>
            <a:r>
              <a:rPr dirty="0" smtClean="0"/>
              <a:t>Non spingere, non dare strattoni</a:t>
            </a:r>
          </a:p>
          <a:p>
            <a:pPr>
              <a:lnSpc>
                <a:spcPct val="200000"/>
              </a:lnSpc>
            </a:pPr>
            <a:r>
              <a:rPr dirty="0" smtClean="0"/>
              <a:t>Aiutare le persone più deboli</a:t>
            </a:r>
          </a:p>
          <a:p>
            <a:pPr>
              <a:lnSpc>
                <a:spcPct val="200000"/>
              </a:lnSpc>
            </a:pPr>
            <a:r>
              <a:rPr dirty="0" smtClean="0"/>
              <a:t>Dare l'allarme ai presenti, </a:t>
            </a:r>
            <a:r>
              <a:rPr dirty="0" err="1" smtClean="0"/>
              <a:t>ai</a:t>
            </a:r>
            <a:r>
              <a:rPr dirty="0" smtClean="0"/>
              <a:t> </a:t>
            </a:r>
            <a:r>
              <a:rPr dirty="0" err="1" smtClean="0"/>
              <a:t>compagni</a:t>
            </a:r>
            <a:r>
              <a:rPr lang="it-IT" dirty="0" smtClean="0"/>
              <a:t/>
            </a:r>
            <a:br>
              <a:rPr lang="it-IT" dirty="0" smtClean="0"/>
            </a:br>
            <a:r>
              <a:rPr dirty="0" smtClean="0"/>
              <a:t>di scuola, ai familiari</a:t>
            </a:r>
          </a:p>
          <a:p>
            <a:endParaRPr lang="it-IT"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138" t="9692" r="7508" b="63541"/>
          <a:stretch/>
        </p:blipFill>
        <p:spPr bwMode="auto">
          <a:xfrm>
            <a:off x="6245189" y="3212976"/>
            <a:ext cx="2747598" cy="285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6466717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Salvare, fuggire, aiutare</a:t>
            </a:r>
            <a:endParaRPr lang="it-IT" dirty="0"/>
          </a:p>
        </p:txBody>
      </p:sp>
      <p:pic>
        <p:nvPicPr>
          <p:cNvPr id="4098" name="Picture 2" descr="I:\Brandschutzerziehung für Kinder\GS_2007\DSC02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35106"/>
            <a:ext cx="3823382" cy="2541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9" name="Picture 3" descr="I:\Brandschutzerziehung für Kinder\GS_2007\DSC023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83568" y="4035106"/>
            <a:ext cx="3627351" cy="2541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I:\Brandschutzerziehung für Kinder\Volksschule06\P42900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83568" y="1680842"/>
            <a:ext cx="3627351" cy="2160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I:\Brandschutzerziehung für Kinder\Volksschule06\P42900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72000" y="1680842"/>
            <a:ext cx="3823382" cy="2160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277772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455" y="352782"/>
            <a:ext cx="8153400" cy="990600"/>
          </a:xfrm>
        </p:spPr>
        <p:txBody>
          <a:bodyPr/>
          <a:lstStyle/>
          <a:p>
            <a:r>
              <a:rPr dirty="0" smtClean="0"/>
              <a:t>Vigili del fuoco volontari di PAESE</a:t>
            </a:r>
            <a:endParaRPr lang="it-IT" dirty="0"/>
          </a:p>
        </p:txBody>
      </p:sp>
      <p:sp>
        <p:nvSpPr>
          <p:cNvPr id="3" name="Inhaltsplatzhalter 2"/>
          <p:cNvSpPr>
            <a:spLocks noGrp="1"/>
          </p:cNvSpPr>
          <p:nvPr>
            <p:ph sz="quarter" idx="1"/>
          </p:nvPr>
        </p:nvSpPr>
        <p:spPr>
          <a:xfrm>
            <a:off x="612648" y="1600200"/>
            <a:ext cx="8153400" cy="5257800"/>
          </a:xfrm>
        </p:spPr>
        <p:txBody>
          <a:bodyPr>
            <a:normAutofit fontScale="92500"/>
          </a:bodyPr>
          <a:lstStyle/>
          <a:p>
            <a:pPr>
              <a:lnSpc>
                <a:spcPct val="150000"/>
              </a:lnSpc>
            </a:pPr>
            <a:r>
              <a:rPr lang="it-IT" dirty="0" smtClean="0"/>
              <a:t>.... membri</a:t>
            </a:r>
          </a:p>
          <a:p>
            <a:pPr>
              <a:lnSpc>
                <a:spcPct val="150000"/>
              </a:lnSpc>
            </a:pPr>
            <a:r>
              <a:rPr lang="it-IT" dirty="0" smtClean="0"/>
              <a:t>Gruppi giovanili</a:t>
            </a:r>
          </a:p>
          <a:p>
            <a:pPr>
              <a:lnSpc>
                <a:spcPct val="150000"/>
              </a:lnSpc>
            </a:pPr>
            <a:r>
              <a:rPr lang="it-IT" dirty="0" smtClean="0"/>
              <a:t>A disposizione per tutti gli interventi nel comune/paese</a:t>
            </a:r>
          </a:p>
          <a:p>
            <a:pPr>
              <a:lnSpc>
                <a:spcPct val="150000"/>
              </a:lnSpc>
            </a:pPr>
            <a:r>
              <a:rPr lang="it-IT" dirty="0" smtClean="0"/>
              <a:t>Per interventi maggiori anche fuori dal comune/paese</a:t>
            </a:r>
          </a:p>
          <a:p>
            <a:pPr>
              <a:lnSpc>
                <a:spcPct val="150000"/>
              </a:lnSpc>
            </a:pPr>
            <a:r>
              <a:rPr lang="it-IT" dirty="0" smtClean="0"/>
              <a:t>Competenze di punto d'appoggio con autoscala nel distretto</a:t>
            </a:r>
            <a:endParaRPr lang="it-IT" dirty="0"/>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4319" y="1556792"/>
            <a:ext cx="2108815" cy="158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639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5594" y="205109"/>
            <a:ext cx="8153400" cy="990600"/>
          </a:xfrm>
        </p:spPr>
        <p:txBody>
          <a:bodyPr>
            <a:normAutofit fontScale="90000"/>
          </a:bodyPr>
          <a:lstStyle/>
          <a:p>
            <a:r>
              <a:rPr dirty="0" smtClean="0"/>
              <a:t>Come comportarsi in caso d'incendio</a:t>
            </a:r>
            <a:endParaRPr lang="it-IT" dirty="0"/>
          </a:p>
        </p:txBody>
      </p:sp>
      <p:sp>
        <p:nvSpPr>
          <p:cNvPr id="3" name="Inhaltsplatzhalter 2"/>
          <p:cNvSpPr>
            <a:spLocks noGrp="1"/>
          </p:cNvSpPr>
          <p:nvPr>
            <p:ph sz="quarter" idx="1"/>
          </p:nvPr>
        </p:nvSpPr>
        <p:spPr/>
        <p:txBody>
          <a:bodyPr/>
          <a:lstStyle/>
          <a:p>
            <a:pPr>
              <a:lnSpc>
                <a:spcPct val="200000"/>
              </a:lnSpc>
            </a:pPr>
            <a:r>
              <a:rPr dirty="0" smtClean="0"/>
              <a:t>Chiudere le porte dietro di sé</a:t>
            </a:r>
          </a:p>
          <a:p>
            <a:pPr>
              <a:lnSpc>
                <a:spcPct val="200000"/>
              </a:lnSpc>
            </a:pPr>
            <a:r>
              <a:rPr dirty="0" smtClean="0"/>
              <a:t>Aprire le finestre delle vie di fuga</a:t>
            </a:r>
          </a:p>
          <a:p>
            <a:pPr>
              <a:lnSpc>
                <a:spcPct val="200000"/>
              </a:lnSpc>
            </a:pPr>
            <a:r>
              <a:rPr dirty="0" smtClean="0"/>
              <a:t>Non usare l'ascensore</a:t>
            </a:r>
            <a:endParaRPr lang="it-IT"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30" t="38579" r="46981" b="34965"/>
          <a:stretch/>
        </p:blipFill>
        <p:spPr bwMode="auto">
          <a:xfrm>
            <a:off x="4861172" y="3573016"/>
            <a:ext cx="302319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6015514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5594" y="199256"/>
            <a:ext cx="8153400" cy="990600"/>
          </a:xfrm>
        </p:spPr>
        <p:txBody>
          <a:bodyPr>
            <a:normAutofit fontScale="90000"/>
          </a:bodyPr>
          <a:lstStyle/>
          <a:p>
            <a:r>
              <a:rPr dirty="0" smtClean="0"/>
              <a:t>Come comportarsi in caso d'incendio</a:t>
            </a:r>
            <a:endParaRPr lang="it-IT" dirty="0"/>
          </a:p>
        </p:txBody>
      </p:sp>
      <p:sp>
        <p:nvSpPr>
          <p:cNvPr id="3" name="Inhaltsplatzhalter 2"/>
          <p:cNvSpPr>
            <a:spLocks noGrp="1"/>
          </p:cNvSpPr>
          <p:nvPr>
            <p:ph sz="quarter" idx="1"/>
          </p:nvPr>
        </p:nvSpPr>
        <p:spPr>
          <a:xfrm>
            <a:off x="135594" y="1700808"/>
            <a:ext cx="5399512" cy="4956372"/>
          </a:xfrm>
        </p:spPr>
        <p:txBody>
          <a:bodyPr>
            <a:normAutofit/>
          </a:bodyPr>
          <a:lstStyle/>
          <a:p>
            <a:r>
              <a:rPr dirty="0" smtClean="0"/>
              <a:t>Abbandonare le stanze piene di fumo accovacciati o strisciando</a:t>
            </a:r>
          </a:p>
          <a:p>
            <a:endParaRPr lang="it-IT" dirty="0" smtClean="0"/>
          </a:p>
          <a:p>
            <a:r>
              <a:rPr dirty="0" smtClean="0"/>
              <a:t>Attendere l'arrivo dei vigili del fuoco</a:t>
            </a:r>
          </a:p>
          <a:p>
            <a:endParaRPr lang="it-IT" dirty="0" smtClean="0"/>
          </a:p>
          <a:p>
            <a:r>
              <a:rPr dirty="0" smtClean="0"/>
              <a:t>Dare le informazioni importanti (es. </a:t>
            </a:r>
            <a:r>
              <a:rPr lang="it-IT" dirty="0"/>
              <a:t>p</a:t>
            </a:r>
            <a:r>
              <a:rPr dirty="0" err="1" smtClean="0"/>
              <a:t>ersone</a:t>
            </a:r>
            <a:r>
              <a:rPr dirty="0" smtClean="0"/>
              <a:t> </a:t>
            </a:r>
            <a:r>
              <a:rPr lang="it-IT" dirty="0" smtClean="0"/>
              <a:t>che mancano </a:t>
            </a:r>
            <a:r>
              <a:rPr dirty="0" smtClean="0"/>
              <a:t>o</a:t>
            </a:r>
            <a:r>
              <a:rPr lang="it-IT" dirty="0" smtClean="0"/>
              <a:t> sono</a:t>
            </a:r>
            <a:r>
              <a:rPr dirty="0" smtClean="0"/>
              <a:t> </a:t>
            </a:r>
            <a:r>
              <a:rPr lang="it-IT" dirty="0" smtClean="0"/>
              <a:t>rimaste bloccate</a:t>
            </a:r>
            <a:r>
              <a:rPr dirty="0" smtClean="0"/>
              <a:t>)</a:t>
            </a:r>
          </a:p>
          <a:p>
            <a:pPr marL="0" indent="0">
              <a:buNone/>
            </a:pPr>
            <a:r>
              <a:rPr dirty="0" smtClean="0"/>
              <a:t>   </a:t>
            </a:r>
            <a:endParaRPr lang="it-IT"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166" t="38626" r="7649" b="34946"/>
          <a:stretch/>
        </p:blipFill>
        <p:spPr bwMode="auto">
          <a:xfrm>
            <a:off x="5734334" y="2420888"/>
            <a:ext cx="306871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6836491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074" y="139371"/>
            <a:ext cx="8153400" cy="990600"/>
          </a:xfrm>
        </p:spPr>
        <p:txBody>
          <a:bodyPr>
            <a:normAutofit fontScale="90000"/>
          </a:bodyPr>
          <a:lstStyle/>
          <a:p>
            <a:r>
              <a:rPr dirty="0" smtClean="0"/>
              <a:t>Come comportarsi in caso d'incendio </a:t>
            </a:r>
            <a:endParaRPr lang="it-IT" dirty="0"/>
          </a:p>
        </p:txBody>
      </p:sp>
      <p:sp>
        <p:nvSpPr>
          <p:cNvPr id="3" name="Inhaltsplatzhalter 2"/>
          <p:cNvSpPr>
            <a:spLocks noGrp="1"/>
          </p:cNvSpPr>
          <p:nvPr>
            <p:ph sz="quarter" idx="1"/>
          </p:nvPr>
        </p:nvSpPr>
        <p:spPr>
          <a:xfrm>
            <a:off x="59958" y="1512168"/>
            <a:ext cx="4944090" cy="5229200"/>
          </a:xfrm>
        </p:spPr>
        <p:txBody>
          <a:bodyPr>
            <a:normAutofit fontScale="92500" lnSpcReduction="10000"/>
          </a:bodyPr>
          <a:lstStyle/>
          <a:p>
            <a:pPr>
              <a:lnSpc>
                <a:spcPct val="150000"/>
              </a:lnSpc>
            </a:pPr>
            <a:r>
              <a:rPr lang="it-IT" dirty="0" smtClean="0"/>
              <a:t>Quando la via di fuga è bloccata:</a:t>
            </a:r>
          </a:p>
          <a:p>
            <a:pPr lvl="1">
              <a:lnSpc>
                <a:spcPct val="150000"/>
              </a:lnSpc>
            </a:pPr>
            <a:r>
              <a:rPr lang="it-IT" dirty="0" smtClean="0"/>
              <a:t>allontanarsi dal focolaio dell'incendio</a:t>
            </a:r>
          </a:p>
          <a:p>
            <a:pPr lvl="1">
              <a:lnSpc>
                <a:spcPct val="150000"/>
              </a:lnSpc>
            </a:pPr>
            <a:r>
              <a:rPr lang="it-IT" dirty="0" smtClean="0"/>
              <a:t>chiudere le porte</a:t>
            </a:r>
          </a:p>
          <a:p>
            <a:pPr lvl="1">
              <a:lnSpc>
                <a:spcPct val="150000"/>
              </a:lnSpc>
            </a:pPr>
            <a:r>
              <a:rPr lang="it-IT" dirty="0" smtClean="0"/>
              <a:t>chiudere a tenuta le fessure delle porte</a:t>
            </a:r>
          </a:p>
          <a:p>
            <a:pPr lvl="1">
              <a:lnSpc>
                <a:spcPct val="150000"/>
              </a:lnSpc>
            </a:pPr>
            <a:r>
              <a:rPr lang="it-IT" dirty="0" smtClean="0"/>
              <a:t>aprire una finestra e farsi notare</a:t>
            </a:r>
          </a:p>
          <a:p>
            <a:pPr lvl="1">
              <a:lnSpc>
                <a:spcPct val="150000"/>
              </a:lnSpc>
            </a:pPr>
            <a:r>
              <a:rPr lang="it-IT" dirty="0" smtClean="0"/>
              <a:t>attendere i soccorsi</a:t>
            </a:r>
          </a:p>
          <a:p>
            <a:pPr marL="365760" lvl="1" indent="0">
              <a:buNone/>
            </a:pPr>
            <a:endParaRPr lang="it-IT" dirty="0"/>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grpSp>
        <p:nvGrpSpPr>
          <p:cNvPr id="6" name="Gruppieren 5"/>
          <p:cNvGrpSpPr/>
          <p:nvPr/>
        </p:nvGrpSpPr>
        <p:grpSpPr>
          <a:xfrm>
            <a:off x="5076056" y="2420888"/>
            <a:ext cx="3960441" cy="4145208"/>
            <a:chOff x="5183559" y="2420888"/>
            <a:chExt cx="3960441" cy="4145208"/>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98" t="67084" r="46652" b="6225"/>
            <a:stretch/>
          </p:blipFill>
          <p:spPr bwMode="auto">
            <a:xfrm>
              <a:off x="5183559" y="2420888"/>
              <a:ext cx="3960441" cy="4145208"/>
            </a:xfrm>
            <a:prstGeom prst="rect">
              <a:avLst/>
            </a:prstGeom>
            <a:solidFill>
              <a:schemeClr val="bg1"/>
            </a:solidFill>
            <a:ln>
              <a:noFill/>
            </a:ln>
            <a:effectLst/>
            <a:extLst/>
          </p:spPr>
        </p:pic>
        <p:sp>
          <p:nvSpPr>
            <p:cNvPr id="5" name="Ellipse 4"/>
            <p:cNvSpPr/>
            <p:nvPr/>
          </p:nvSpPr>
          <p:spPr>
            <a:xfrm>
              <a:off x="5472280" y="3070002"/>
              <a:ext cx="1620000" cy="792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rPr>
                <a:t>Aiuto!</a:t>
              </a:r>
            </a:p>
            <a:p>
              <a:r>
                <a:rPr lang="it-IT" sz="2800" b="1" dirty="0">
                  <a:solidFill>
                    <a:schemeClr val="tx1"/>
                  </a:solidFill>
                </a:rPr>
                <a:t>Fuoco!</a:t>
              </a:r>
            </a:p>
          </p:txBody>
        </p:sp>
      </p:grpSp>
    </p:spTree>
    <p:extLst>
      <p:ext uri="{BB962C8B-B14F-4D97-AF65-F5344CB8AC3E}">
        <p14:creationId xmlns:p14="http://schemas.microsoft.com/office/powerpoint/2010/main" val="36836491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809" y="231924"/>
            <a:ext cx="8153400" cy="990600"/>
          </a:xfrm>
        </p:spPr>
        <p:txBody>
          <a:bodyPr>
            <a:normAutofit fontScale="90000"/>
          </a:bodyPr>
          <a:lstStyle/>
          <a:p>
            <a:r>
              <a:rPr dirty="0" smtClean="0"/>
              <a:t>Come comportarsi in caso d'incendio</a:t>
            </a:r>
            <a:endParaRPr lang="it-IT" dirty="0"/>
          </a:p>
        </p:txBody>
      </p:sp>
      <p:sp>
        <p:nvSpPr>
          <p:cNvPr id="3" name="Inhaltsplatzhalter 2"/>
          <p:cNvSpPr>
            <a:spLocks noGrp="1"/>
          </p:cNvSpPr>
          <p:nvPr>
            <p:ph sz="quarter" idx="1"/>
          </p:nvPr>
        </p:nvSpPr>
        <p:spPr>
          <a:xfrm>
            <a:off x="251520" y="1628800"/>
            <a:ext cx="8153400" cy="4495800"/>
          </a:xfrm>
        </p:spPr>
        <p:txBody>
          <a:bodyPr/>
          <a:lstStyle/>
          <a:p>
            <a:r>
              <a:rPr lang="it-IT" dirty="0" smtClean="0"/>
              <a:t>Numero </a:t>
            </a:r>
            <a:r>
              <a:rPr lang="it-IT" dirty="0" smtClean="0"/>
              <a:t>unico di emergenza: </a:t>
            </a:r>
            <a:endParaRPr lang="it-IT" sz="3600" b="1" dirty="0" smtClean="0">
              <a:solidFill>
                <a:srgbClr val="FF0000"/>
              </a:solidFill>
            </a:endParaRPr>
          </a:p>
          <a:p>
            <a:pPr lvl="1"/>
            <a:r>
              <a:rPr lang="it-IT" dirty="0" smtClean="0"/>
              <a:t>Chi chiama?</a:t>
            </a:r>
          </a:p>
          <a:p>
            <a:pPr lvl="1"/>
            <a:r>
              <a:rPr lang="it-IT" dirty="0" smtClean="0"/>
              <a:t>Cos'è </a:t>
            </a:r>
            <a:r>
              <a:rPr lang="it-IT" dirty="0" smtClean="0"/>
              <a:t>successo?</a:t>
            </a:r>
          </a:p>
          <a:p>
            <a:pPr lvl="1"/>
            <a:r>
              <a:rPr lang="it-IT" dirty="0" smtClean="0"/>
              <a:t>Dove devono andare i</a:t>
            </a:r>
            <a:br>
              <a:rPr lang="it-IT" dirty="0" smtClean="0"/>
            </a:br>
            <a:r>
              <a:rPr lang="it-IT" dirty="0" smtClean="0"/>
              <a:t>vigili del fuoco?</a:t>
            </a:r>
          </a:p>
          <a:p>
            <a:pPr lvl="1"/>
            <a:r>
              <a:rPr lang="it-IT" dirty="0" smtClean="0"/>
              <a:t>Com'è la situazione?</a:t>
            </a:r>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8069" y="2263179"/>
            <a:ext cx="4274932" cy="444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539391" y="2708920"/>
            <a:ext cx="1296144" cy="707886"/>
          </a:xfrm>
          <a:prstGeom prst="rect">
            <a:avLst/>
          </a:prstGeom>
          <a:noFill/>
        </p:spPr>
        <p:txBody>
          <a:bodyPr wrap="square" rtlCol="0">
            <a:spAutoFit/>
          </a:bodyPr>
          <a:lstStyle/>
          <a:p>
            <a:pPr algn="ctr"/>
            <a:r>
              <a:rPr lang="de-DE" sz="4000" b="1" dirty="0" smtClean="0">
                <a:solidFill>
                  <a:srgbClr val="FF0000"/>
                </a:solidFill>
                <a:latin typeface="Arial Black" panose="020B0A04020102020204" pitchFamily="34" charset="0"/>
              </a:rPr>
              <a:t>112</a:t>
            </a:r>
            <a:endParaRPr lang="it-IT" sz="4000" b="1" dirty="0">
              <a:solidFill>
                <a:srgbClr val="FF0000"/>
              </a:solidFill>
              <a:latin typeface="Arial Black" panose="020B0A04020102020204" pitchFamily="34" charset="0"/>
              <a:cs typeface="Arial" panose="020B0604020202020204" pitchFamily="34" charset="0"/>
            </a:endParaRPr>
          </a:p>
        </p:txBody>
      </p:sp>
      <p:pic>
        <p:nvPicPr>
          <p:cNvPr id="8"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19672" y="4484389"/>
            <a:ext cx="2935633" cy="223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556792"/>
            <a:ext cx="1327430" cy="66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6491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idx="1"/>
          </p:nvPr>
        </p:nvSpPr>
        <p:spPr/>
        <p:txBody>
          <a:bodyPr/>
          <a:lstStyle/>
          <a:p>
            <a:endParaRPr lang="de-DE" dirty="0"/>
          </a:p>
        </p:txBody>
      </p:sp>
      <p:sp>
        <p:nvSpPr>
          <p:cNvPr id="4" name="Titel 3"/>
          <p:cNvSpPr>
            <a:spLocks noGrp="1"/>
          </p:cNvSpPr>
          <p:nvPr>
            <p:ph type="title"/>
          </p:nvPr>
        </p:nvSpPr>
        <p:spPr>
          <a:xfrm>
            <a:off x="1371600" y="1484784"/>
            <a:ext cx="7772400" cy="1080120"/>
          </a:xfrm>
        </p:spPr>
        <p:txBody>
          <a:bodyPr>
            <a:noAutofit/>
          </a:bodyPr>
          <a:lstStyle/>
          <a:p>
            <a:r>
              <a:rPr lang="it-IT" sz="4800" dirty="0" smtClean="0"/>
              <a:t>I vigili del fuoco nell'intervento</a:t>
            </a:r>
            <a:endParaRPr lang="it-IT" sz="4800" dirty="0"/>
          </a:p>
        </p:txBody>
      </p:sp>
    </p:spTree>
    <p:extLst>
      <p:ext uri="{BB962C8B-B14F-4D97-AF65-F5344CB8AC3E}">
        <p14:creationId xmlns:p14="http://schemas.microsoft.com/office/powerpoint/2010/main" val="99093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feuerwehr-jenesien.net/4/images/440_0_3028023_876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794768" y="4164533"/>
            <a:ext cx="1256660" cy="263733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dirty="0" smtClean="0"/>
              <a:t>L'allarme dei vigili del fuoco</a:t>
            </a:r>
            <a:endParaRPr lang="it-IT" dirty="0"/>
          </a:p>
        </p:txBody>
      </p:sp>
      <p:sp>
        <p:nvSpPr>
          <p:cNvPr id="3" name="Inhaltsplatzhalter 2"/>
          <p:cNvSpPr>
            <a:spLocks noGrp="1"/>
          </p:cNvSpPr>
          <p:nvPr>
            <p:ph sz="quarter" idx="1"/>
          </p:nvPr>
        </p:nvSpPr>
        <p:spPr>
          <a:xfrm>
            <a:off x="240880" y="1609718"/>
            <a:ext cx="6059312" cy="4495800"/>
          </a:xfrm>
        </p:spPr>
        <p:txBody>
          <a:bodyPr/>
          <a:lstStyle/>
          <a:p>
            <a:r>
              <a:rPr dirty="0" smtClean="0"/>
              <a:t>Tutte le chiamate ai vigili del fuoco in Alto Adige arrivano alla Centrale provinciale di emergenza</a:t>
            </a:r>
          </a:p>
          <a:p>
            <a:endParaRPr lang="it-IT" dirty="0" smtClean="0"/>
          </a:p>
          <a:p>
            <a:r>
              <a:rPr dirty="0" smtClean="0"/>
              <a:t>Da qui i vigili vengono avvisati con cercapersone o con la sirena</a:t>
            </a:r>
          </a:p>
          <a:p>
            <a:pPr marL="0" indent="0">
              <a:buNone/>
            </a:pPr>
            <a:endParaRPr lang="it-IT" dirty="0" smtClean="0"/>
          </a:p>
          <a:p>
            <a:pPr marL="0" indent="0">
              <a:buNone/>
            </a:pPr>
            <a:endParaRPr lang="it-IT" dirty="0"/>
          </a:p>
          <a:p>
            <a:pPr marL="0" indent="0">
              <a:buNone/>
            </a:pPr>
            <a:endParaRPr lang="it-IT" dirty="0"/>
          </a:p>
        </p:txBody>
      </p:sp>
      <p:pic>
        <p:nvPicPr>
          <p:cNvPr id="1032" name="Picture 8" descr="http://www.stol.it/var/ezflow_site/storage/images/media/images/bildverwaltung/artikel_chronik_im_ueberblick_lokal/notrufzentrale/5371261-1-ger-DE/notrufzentrale_artikelB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682" y="1866127"/>
            <a:ext cx="2594048" cy="1450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I:\Alarmmittel\PRE POCSAG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365104"/>
            <a:ext cx="1609727" cy="22361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Alarmmittel\Sirene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5536" y="4653136"/>
            <a:ext cx="3402693" cy="204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219809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dirty="0" smtClean="0"/>
              <a:t>I vigili del fuoco nell'intervento</a:t>
            </a:r>
            <a:endParaRPr lang="it-IT" dirty="0"/>
          </a:p>
        </p:txBody>
      </p:sp>
      <p:sp>
        <p:nvSpPr>
          <p:cNvPr id="3" name="Inhaltsplatzhalter 2"/>
          <p:cNvSpPr>
            <a:spLocks noGrp="1"/>
          </p:cNvSpPr>
          <p:nvPr>
            <p:ph sz="quarter" idx="1"/>
          </p:nvPr>
        </p:nvSpPr>
        <p:spPr/>
        <p:txBody>
          <a:bodyPr>
            <a:normAutofit fontScale="92500" lnSpcReduction="10000"/>
          </a:bodyPr>
          <a:lstStyle/>
          <a:p>
            <a:r>
              <a:rPr dirty="0" smtClean="0"/>
              <a:t>Prima di andare in intervento i vigili devono passare in caserma per indossare l'equipaggiamento completo</a:t>
            </a:r>
          </a:p>
          <a:p>
            <a:r>
              <a:rPr dirty="0" smtClean="0"/>
              <a:t>Il vestiario di protezione è fatto da:</a:t>
            </a:r>
          </a:p>
          <a:p>
            <a:pPr lvl="1"/>
            <a:r>
              <a:rPr dirty="0" smtClean="0"/>
              <a:t>stivali da vigile del fuoco</a:t>
            </a:r>
          </a:p>
          <a:p>
            <a:pPr lvl="1"/>
            <a:r>
              <a:rPr dirty="0" smtClean="0"/>
              <a:t>pantaloni protettivi</a:t>
            </a:r>
          </a:p>
          <a:p>
            <a:pPr lvl="1"/>
            <a:r>
              <a:rPr dirty="0" smtClean="0"/>
              <a:t>giacca protettiva</a:t>
            </a:r>
          </a:p>
          <a:p>
            <a:pPr lvl="1"/>
            <a:r>
              <a:rPr dirty="0" smtClean="0"/>
              <a:t>cinturone da vigile del fuoco</a:t>
            </a:r>
          </a:p>
          <a:p>
            <a:pPr lvl="1"/>
            <a:r>
              <a:rPr dirty="0" smtClean="0"/>
              <a:t>casco da vigile del fuoco</a:t>
            </a:r>
          </a:p>
          <a:p>
            <a:pPr lvl="1"/>
            <a:r>
              <a:rPr dirty="0" smtClean="0"/>
              <a:t>guanti</a:t>
            </a:r>
          </a:p>
          <a:p>
            <a:pPr lvl="1"/>
            <a:r>
              <a:rPr dirty="0" smtClean="0"/>
              <a:t>eventuali altre attrezzature </a:t>
            </a:r>
          </a:p>
          <a:p>
            <a:pPr lvl="1"/>
            <a:endParaRPr lang="it-IT" dirty="0"/>
          </a:p>
        </p:txBody>
      </p:sp>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72470" y="3250256"/>
            <a:ext cx="3845444" cy="2931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9254422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dirty="0" smtClean="0"/>
              <a:t>I vigili del fuoco nell'intervento</a:t>
            </a:r>
            <a:endParaRPr lang="it-IT" dirty="0"/>
          </a:p>
        </p:txBody>
      </p:sp>
      <p:sp>
        <p:nvSpPr>
          <p:cNvPr id="3" name="Inhaltsplatzhalter 2"/>
          <p:cNvSpPr>
            <a:spLocks noGrp="1"/>
          </p:cNvSpPr>
          <p:nvPr>
            <p:ph sz="quarter" idx="1"/>
          </p:nvPr>
        </p:nvSpPr>
        <p:spPr/>
        <p:txBody>
          <a:bodyPr/>
          <a:lstStyle/>
          <a:p>
            <a:r>
              <a:rPr dirty="0" smtClean="0"/>
              <a:t>Nel luogo dell'intervento vengono usate manichette per inviare acqua sull'incendio tramite una lancia</a:t>
            </a:r>
            <a:endParaRPr lang="it-IT" dirty="0"/>
          </a:p>
        </p:txBody>
      </p:sp>
      <p:pic>
        <p:nvPicPr>
          <p:cNvPr id="205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67744" y="2996952"/>
            <a:ext cx="4859932" cy="368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219809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dirty="0" smtClean="0"/>
              <a:t>I vigili del fuoco nell'intervento</a:t>
            </a:r>
            <a:endParaRPr lang="it-IT" dirty="0"/>
          </a:p>
        </p:txBody>
      </p:sp>
      <p:sp>
        <p:nvSpPr>
          <p:cNvPr id="3" name="Inhaltsplatzhalter 2"/>
          <p:cNvSpPr>
            <a:spLocks noGrp="1"/>
          </p:cNvSpPr>
          <p:nvPr>
            <p:ph sz="quarter" idx="1"/>
          </p:nvPr>
        </p:nvSpPr>
        <p:spPr/>
        <p:txBody>
          <a:bodyPr/>
          <a:lstStyle/>
          <a:p>
            <a:r>
              <a:rPr dirty="0" smtClean="0"/>
              <a:t>Per il salvataggio delle persone vengono usati diversi tipi di scala</a:t>
            </a:r>
          </a:p>
          <a:p>
            <a:r>
              <a:rPr dirty="0" smtClean="0"/>
              <a:t>Scala estensibile o autoscala</a:t>
            </a:r>
            <a:endParaRPr lang="it-IT" dirty="0"/>
          </a:p>
        </p:txBody>
      </p:sp>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75856" y="3068960"/>
            <a:ext cx="4732312" cy="3621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219809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dirty="0" smtClean="0"/>
              <a:t>I vigili del fuoco nell'intervento</a:t>
            </a:r>
            <a:endParaRPr lang="it-IT" dirty="0"/>
          </a:p>
        </p:txBody>
      </p:sp>
      <p:sp>
        <p:nvSpPr>
          <p:cNvPr id="3" name="Inhaltsplatzhalter 2"/>
          <p:cNvSpPr>
            <a:spLocks noGrp="1"/>
          </p:cNvSpPr>
          <p:nvPr>
            <p:ph sz="quarter" idx="1"/>
          </p:nvPr>
        </p:nvSpPr>
        <p:spPr>
          <a:xfrm>
            <a:off x="8828" y="1628800"/>
            <a:ext cx="4680520" cy="4896544"/>
          </a:xfrm>
        </p:spPr>
        <p:txBody>
          <a:bodyPr/>
          <a:lstStyle/>
          <a:p>
            <a:r>
              <a:rPr lang="it-IT" dirty="0" smtClean="0"/>
              <a:t>Dopo l'intervento i luoghi devono essere ripuliti</a:t>
            </a:r>
          </a:p>
          <a:p>
            <a:pPr marL="0" indent="0">
              <a:buNone/>
            </a:pPr>
            <a:r>
              <a:rPr lang="it-IT" dirty="0" smtClean="0"/>
              <a:t> </a:t>
            </a:r>
          </a:p>
          <a:p>
            <a:r>
              <a:rPr lang="it-IT" dirty="0" smtClean="0"/>
              <a:t>L'intervento è davvero finito solo quando tutte le attrezzature sono di nuovo al loro posto in caserma</a:t>
            </a:r>
            <a:endParaRPr lang="it-IT" dirty="0"/>
          </a:p>
        </p:txBody>
      </p:sp>
      <p:pic>
        <p:nvPicPr>
          <p:cNvPr id="205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29786" y="2492896"/>
            <a:ext cx="4120278"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21980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sz="5400" dirty="0" smtClean="0"/>
              <a:t>Compiti dei vigili del fuoco</a:t>
            </a:r>
            <a:endParaRPr lang="it-IT" sz="5400" dirty="0"/>
          </a:p>
        </p:txBody>
      </p:sp>
    </p:spTree>
    <p:extLst>
      <p:ext uri="{BB962C8B-B14F-4D97-AF65-F5344CB8AC3E}">
        <p14:creationId xmlns:p14="http://schemas.microsoft.com/office/powerpoint/2010/main" val="15563752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noAutofit/>
          </a:bodyPr>
          <a:lstStyle/>
          <a:p>
            <a:pPr algn="r"/>
            <a:r>
              <a:rPr lang="it-IT" sz="3600" dirty="0" smtClean="0"/>
              <a:t>La visita dei vigili del fuoco</a:t>
            </a:r>
            <a:endParaRPr lang="it-IT" sz="3600" dirty="0"/>
          </a:p>
        </p:txBody>
      </p:sp>
      <p:sp>
        <p:nvSpPr>
          <p:cNvPr id="7" name="Untertitel 2"/>
          <p:cNvSpPr txBox="1">
            <a:spLocks/>
          </p:cNvSpPr>
          <p:nvPr/>
        </p:nvSpPr>
        <p:spPr>
          <a:xfrm>
            <a:off x="9209" y="6093296"/>
            <a:ext cx="2258535"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r>
              <a:rPr lang="de-AT" sz="2300" dirty="0" smtClean="0"/>
              <a:t>VVF di PAESE</a:t>
            </a:r>
            <a:endParaRPr lang="it-IT" sz="2300" dirty="0"/>
          </a:p>
        </p:txBody>
      </p:sp>
      <p:sp>
        <p:nvSpPr>
          <p:cNvPr id="9" name="Titel 1"/>
          <p:cNvSpPr>
            <a:spLocks noGrp="1"/>
          </p:cNvSpPr>
          <p:nvPr>
            <p:ph type="ctrTitle"/>
          </p:nvPr>
        </p:nvSpPr>
        <p:spPr>
          <a:xfrm>
            <a:off x="3563888" y="3730355"/>
            <a:ext cx="4929222" cy="1214264"/>
          </a:xfrm>
        </p:spPr>
        <p:txBody>
          <a:bodyPr>
            <a:noAutofit/>
          </a:bodyPr>
          <a:lstStyle/>
          <a:p>
            <a:pPr algn="ctr"/>
            <a:r>
              <a:rPr lang="de-DE" sz="5000" dirty="0" smtClean="0">
                <a:solidFill>
                  <a:schemeClr val="tx1"/>
                </a:solidFill>
              </a:rPr>
              <a:t>Grazie per l'attenzione</a:t>
            </a:r>
            <a:endParaRPr lang="it-IT" sz="5000" dirty="0">
              <a:solidFill>
                <a:schemeClr val="tx1"/>
              </a:solidFill>
            </a:endParaRPr>
          </a:p>
        </p:txBody>
      </p:sp>
      <p:pic>
        <p:nvPicPr>
          <p:cNvPr id="11"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403444"/>
            <a:ext cx="2688752"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44966" y="403443"/>
            <a:ext cx="2579627"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5536" y="403444"/>
            <a:ext cx="2702506" cy="228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86800" y="2924944"/>
            <a:ext cx="2702506" cy="2825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36507426"/>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Compiti dei vigili del fuoco</a:t>
            </a:r>
            <a:endParaRPr lang="it-IT" dirty="0"/>
          </a:p>
        </p:txBody>
      </p:sp>
      <p:sp>
        <p:nvSpPr>
          <p:cNvPr id="3" name="Inhaltsplatzhalter 2"/>
          <p:cNvSpPr>
            <a:spLocks noGrp="1"/>
          </p:cNvSpPr>
          <p:nvPr>
            <p:ph sz="quarter" idx="1"/>
          </p:nvPr>
        </p:nvSpPr>
        <p:spPr>
          <a:xfrm>
            <a:off x="827584" y="1556792"/>
            <a:ext cx="8153400" cy="4495800"/>
          </a:xfrm>
        </p:spPr>
        <p:txBody>
          <a:bodyPr/>
          <a:lstStyle/>
          <a:p>
            <a:r>
              <a:rPr dirty="0" smtClean="0"/>
              <a:t>I vigili del fuoco spengono gli incendi</a:t>
            </a:r>
            <a:endParaRPr lang="it-IT"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67" t="53970" r="44507" b="5160"/>
          <a:stretch/>
        </p:blipFill>
        <p:spPr bwMode="auto">
          <a:xfrm rot="5400000">
            <a:off x="2387535" y="1077582"/>
            <a:ext cx="4584953"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56467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Compiti dei vigili del fuoco</a:t>
            </a:r>
            <a:endParaRPr lang="it-IT" dirty="0"/>
          </a:p>
        </p:txBody>
      </p:sp>
      <p:sp>
        <p:nvSpPr>
          <p:cNvPr id="3" name="Inhaltsplatzhalter 2"/>
          <p:cNvSpPr>
            <a:spLocks noGrp="1"/>
          </p:cNvSpPr>
          <p:nvPr>
            <p:ph sz="quarter" idx="1"/>
          </p:nvPr>
        </p:nvSpPr>
        <p:spPr/>
        <p:txBody>
          <a:bodyPr/>
          <a:lstStyle/>
          <a:p>
            <a:r>
              <a:rPr dirty="0" smtClean="0"/>
              <a:t>I vigili del fuoco intervengono per le emergenze tecniche</a:t>
            </a:r>
            <a:endParaRPr lang="it-IT"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39" t="13889" r="44549" b="45472"/>
          <a:stretch/>
        </p:blipFill>
        <p:spPr bwMode="auto">
          <a:xfrm rot="5400000">
            <a:off x="2891308" y="1686422"/>
            <a:ext cx="408146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413199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Compiti dei vigili del fuoco</a:t>
            </a:r>
            <a:endParaRPr lang="it-IT" dirty="0"/>
          </a:p>
        </p:txBody>
      </p:sp>
      <p:sp>
        <p:nvSpPr>
          <p:cNvPr id="3" name="Inhaltsplatzhalter 2"/>
          <p:cNvSpPr>
            <a:spLocks noGrp="1"/>
          </p:cNvSpPr>
          <p:nvPr>
            <p:ph sz="quarter" idx="1"/>
          </p:nvPr>
        </p:nvSpPr>
        <p:spPr/>
        <p:txBody>
          <a:bodyPr/>
          <a:lstStyle/>
          <a:p>
            <a:r>
              <a:rPr dirty="0" smtClean="0"/>
              <a:t>I vigili del fuoco intervengono per le catastrofi</a:t>
            </a:r>
            <a:endParaRPr lang="it-IT"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652" t="54101" r="5443" b="6116"/>
          <a:stretch/>
        </p:blipFill>
        <p:spPr bwMode="auto">
          <a:xfrm rot="5400000">
            <a:off x="2377640" y="1300226"/>
            <a:ext cx="4371631" cy="631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137109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Compiti dei vigili del fuoco</a:t>
            </a:r>
            <a:endParaRPr lang="it-IT" dirty="0"/>
          </a:p>
        </p:txBody>
      </p:sp>
      <p:sp>
        <p:nvSpPr>
          <p:cNvPr id="3" name="Inhaltsplatzhalter 2"/>
          <p:cNvSpPr>
            <a:spLocks noGrp="1"/>
          </p:cNvSpPr>
          <p:nvPr>
            <p:ph sz="quarter" idx="1"/>
          </p:nvPr>
        </p:nvSpPr>
        <p:spPr/>
        <p:txBody>
          <a:bodyPr>
            <a:normAutofit/>
          </a:bodyPr>
          <a:lstStyle/>
          <a:p>
            <a:pPr>
              <a:spcBef>
                <a:spcPct val="50000"/>
              </a:spcBef>
            </a:pPr>
            <a:r>
              <a:rPr lang="de-DE" altLang="de-DE" dirty="0"/>
              <a:t>I vigili del fuoco informano la popolazione sui pericoli degli incendi, la prevenzione, il giusto comportamento nei casi di emergenza e presentano il loro lavoro</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29896" y="3717032"/>
            <a:ext cx="5094431" cy="2910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6706" y="190786"/>
            <a:ext cx="1104576" cy="93918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4392975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alathea">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0</TotalTime>
  <Words>2252</Words>
  <Application>Microsoft Office PowerPoint</Application>
  <PresentationFormat>Bildschirmpräsentation (4:3)</PresentationFormat>
  <Paragraphs>295</Paragraphs>
  <Slides>50</Slides>
  <Notes>26</Notes>
  <HiddenSlides>0</HiddenSlides>
  <MMClips>0</MMClips>
  <ScaleCrop>false</ScaleCrop>
  <HeadingPairs>
    <vt:vector size="4" baseType="variant">
      <vt:variant>
        <vt:lpstr>Design</vt:lpstr>
      </vt:variant>
      <vt:variant>
        <vt:i4>1</vt:i4>
      </vt:variant>
      <vt:variant>
        <vt:lpstr>Folientitel</vt:lpstr>
      </vt:variant>
      <vt:variant>
        <vt:i4>50</vt:i4>
      </vt:variant>
    </vt:vector>
  </HeadingPairs>
  <TitlesOfParts>
    <vt:vector size="51" baseType="lpstr">
      <vt:lpstr>Galathea</vt:lpstr>
      <vt:lpstr>Benvenuti</vt:lpstr>
      <vt:lpstr>Contenuti</vt:lpstr>
      <vt:lpstr>Presentazione del corpo</vt:lpstr>
      <vt:lpstr>Vigili del fuoco volontari di PAESE</vt:lpstr>
      <vt:lpstr>Compiti dei vigili del fuoco</vt:lpstr>
      <vt:lpstr>Compiti dei vigili del fuoco</vt:lpstr>
      <vt:lpstr>Compiti dei vigili del fuoco</vt:lpstr>
      <vt:lpstr>Compiti dei vigili del fuoco</vt:lpstr>
      <vt:lpstr>Compiti dei vigili del fuoco</vt:lpstr>
      <vt:lpstr>I vigili del fuoco informano</vt:lpstr>
      <vt:lpstr>PowerPoint-Präsentation</vt:lpstr>
      <vt:lpstr>Il fuoco, amico dell'uomo</vt:lpstr>
      <vt:lpstr>I pericoli del fuoco</vt:lpstr>
      <vt:lpstr>Il fuoco e i suoi pericoli</vt:lpstr>
      <vt:lpstr>Cosa serve al fuoco?</vt:lpstr>
      <vt:lpstr>Il fuoco ha bisogno di aria</vt:lpstr>
      <vt:lpstr>Come si faceva il fuoco in passato?</vt:lpstr>
      <vt:lpstr>Come si fa il fuoco oggi?</vt:lpstr>
      <vt:lpstr>Cosa è infiammabile?</vt:lpstr>
      <vt:lpstr>Cosa è infiammabile?</vt:lpstr>
      <vt:lpstr>Esperimento: materiale infiammabile</vt:lpstr>
      <vt:lpstr>Possibilità di spegnimento</vt:lpstr>
      <vt:lpstr>I pericoli di un incendio</vt:lpstr>
      <vt:lpstr>I pericoli di un incendio</vt:lpstr>
      <vt:lpstr>Attenzione! Pericolo</vt:lpstr>
      <vt:lpstr>Il pericolo in cucina</vt:lpstr>
      <vt:lpstr>Attenzione! Pericolo</vt:lpstr>
      <vt:lpstr>Attenzione! Pericolo</vt:lpstr>
      <vt:lpstr>Esperimento: Albero di Natale</vt:lpstr>
      <vt:lpstr>Attenzione! Pericolo</vt:lpstr>
      <vt:lpstr>Attenzione! Pericolo</vt:lpstr>
      <vt:lpstr>Attenzione! Pericolo</vt:lpstr>
      <vt:lpstr>Come evito un fuoco?</vt:lpstr>
      <vt:lpstr>Attenzione! Pericolo</vt:lpstr>
      <vt:lpstr>Attenzione! Pericolo</vt:lpstr>
      <vt:lpstr>Come comportarsi in caso d'incendio</vt:lpstr>
      <vt:lpstr>Salvare, fuggire, aiutare</vt:lpstr>
      <vt:lpstr>Come comportarsi in caso d'incendio</vt:lpstr>
      <vt:lpstr>Salvare, fuggire, aiutare</vt:lpstr>
      <vt:lpstr>Come comportarsi in caso d'incendio</vt:lpstr>
      <vt:lpstr>Come comportarsi in caso d'incendio</vt:lpstr>
      <vt:lpstr>Come comportarsi in caso d'incendio </vt:lpstr>
      <vt:lpstr>Come comportarsi in caso d'incendio</vt:lpstr>
      <vt:lpstr>I vigili del fuoco nell'intervento</vt:lpstr>
      <vt:lpstr>L'allarme dei vigili del fuoco</vt:lpstr>
      <vt:lpstr>I vigili del fuoco nell'intervento</vt:lpstr>
      <vt:lpstr>I vigili del fuoco nell'intervento</vt:lpstr>
      <vt:lpstr>I vigili del fuoco nell'intervento</vt:lpstr>
      <vt:lpstr>I vigili del fuoco nell'intervento</vt:lpstr>
      <vt:lpstr>Grazie per l'attenzione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Firefighting</dc:title>
  <dc:creator>David</dc:creator>
  <cp:lastModifiedBy>Christian.Dichristin@lfvbz.it</cp:lastModifiedBy>
  <cp:revision>372</cp:revision>
  <cp:lastPrinted>2015-10-08T11:37:58Z</cp:lastPrinted>
  <dcterms:created xsi:type="dcterms:W3CDTF">2014-02-17T14:20:29Z</dcterms:created>
  <dcterms:modified xsi:type="dcterms:W3CDTF">2018-03-12T10:18:03Z</dcterms:modified>
</cp:coreProperties>
</file>